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08" r:id="rId4"/>
    <p:sldId id="509" r:id="rId5"/>
    <p:sldId id="510" r:id="rId6"/>
    <p:sldId id="511" r:id="rId7"/>
    <p:sldId id="512" r:id="rId8"/>
    <p:sldId id="514" r:id="rId9"/>
    <p:sldId id="517" r:id="rId10"/>
    <p:sldId id="515" r:id="rId11"/>
    <p:sldId id="516" r:id="rId12"/>
    <p:sldId id="518" r:id="rId13"/>
    <p:sldId id="519" r:id="rId14"/>
    <p:sldId id="492" r:id="rId15"/>
    <p:sldId id="520" r:id="rId16"/>
    <p:sldId id="521"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jsref/dom_obj_event.asp"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Apply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JavaScript can be applied to an HTML Page in three ways</a:t>
            </a:r>
          </a:p>
          <a:p>
            <a:pPr marL="342900" indent="-342900">
              <a:buAutoNum type="arabicPeriod"/>
            </a:pPr>
            <a:r>
              <a:rPr lang="en-US" sz="1800" b="1" dirty="0">
                <a:solidFill>
                  <a:schemeClr val="accent6"/>
                </a:solidFill>
              </a:rPr>
              <a:t>Inline JS </a:t>
            </a:r>
            <a:r>
              <a:rPr lang="en-US" sz="1800" dirty="0"/>
              <a:t>– The script code is applied at html element level using </a:t>
            </a:r>
            <a:r>
              <a:rPr lang="en-US" sz="1800" dirty="0">
                <a:hlinkClick r:id="rId3"/>
              </a:rPr>
              <a:t>events</a:t>
            </a:r>
            <a:r>
              <a:rPr lang="en-US" sz="1800" dirty="0"/>
              <a:t> e.g., onclick, ondblclick, onhover, onkeypress. This is not recommended as its not reusable.</a:t>
            </a:r>
          </a:p>
          <a:p>
            <a:pPr marL="342900" indent="-342900">
              <a:buAutoNum type="arabicPeriod"/>
            </a:pPr>
            <a:r>
              <a:rPr lang="en-US" sz="1800" b="1" dirty="0">
                <a:solidFill>
                  <a:schemeClr val="accent6"/>
                </a:solidFill>
              </a:rPr>
              <a:t>Internal JS </a:t>
            </a:r>
            <a:r>
              <a:rPr lang="en-US" sz="1800" dirty="0"/>
              <a:t>– We write script code inside a </a:t>
            </a:r>
            <a:r>
              <a:rPr lang="en-US" sz="1800" b="1" dirty="0"/>
              <a:t>script </a:t>
            </a:r>
            <a:r>
              <a:rPr lang="en-US" sz="1800" dirty="0"/>
              <a:t>tag. We can use functions for that. There are 2 types of function. Which means it is reusable.</a:t>
            </a:r>
          </a:p>
          <a:p>
            <a:pPr marL="342900" indent="-342900">
              <a:buAutoNum type="arabicPeriod"/>
            </a:pPr>
            <a:r>
              <a:rPr lang="en-US" sz="1800" b="1" dirty="0">
                <a:solidFill>
                  <a:schemeClr val="accent6"/>
                </a:solidFill>
              </a:rPr>
              <a:t>External JS </a:t>
            </a:r>
            <a:r>
              <a:rPr lang="en-US" sz="1800" dirty="0"/>
              <a:t>– JS code is written in another file which has extension as .</a:t>
            </a:r>
            <a:r>
              <a:rPr lang="en-US" sz="1800" dirty="0" err="1"/>
              <a:t>js</a:t>
            </a:r>
            <a:r>
              <a:rPr lang="en-US" sz="1800" dirty="0"/>
              <a:t>. We will link it with our script tag. In the same wa</a:t>
            </a:r>
            <a:r>
              <a:rPr lang="en-US" dirty="0"/>
              <a:t>y we linked CSS with link tag.</a:t>
            </a:r>
            <a:endParaRPr lang="en-US" sz="1800" dirty="0"/>
          </a:p>
          <a:p>
            <a:endParaRPr lang="en-US" dirty="0"/>
          </a:p>
          <a:p>
            <a:r>
              <a:rPr lang="en-US" dirty="0"/>
              <a:t>List of JavaScript Events: </a:t>
            </a:r>
          </a:p>
          <a:p>
            <a:r>
              <a:rPr lang="en-US" dirty="0">
                <a:hlinkClick r:id="rId3"/>
              </a:rPr>
              <a:t>https://www.w3schools.com/jsref/dom_obj_event.asp</a:t>
            </a:r>
            <a:endParaRPr lang="en-US" dirty="0"/>
          </a:p>
          <a:p>
            <a:endParaRPr lang="en-US" dirty="0"/>
          </a:p>
          <a:p>
            <a:endParaRPr lang="en-US" dirty="0"/>
          </a:p>
          <a:p>
            <a:r>
              <a:rPr lang="en-US" b="1" dirty="0">
                <a:solidFill>
                  <a:schemeClr val="accent6"/>
                </a:solidFill>
              </a:rPr>
              <a:t>document:</a:t>
            </a:r>
            <a:r>
              <a:rPr lang="en-US" dirty="0"/>
              <a:t> </a:t>
            </a:r>
            <a:r>
              <a:rPr lang="en-US" sz="1800" b="1" dirty="0"/>
              <a:t>document </a:t>
            </a:r>
            <a:r>
              <a:rPr lang="en-US" sz="1800" dirty="0"/>
              <a:t>is the object of DOM, it is used to access the DOM elements easily. It’ll provide ready to use API (functions) which are built in to access objects of DOM elements (html element).</a:t>
            </a:r>
          </a:p>
          <a:p>
            <a:r>
              <a:rPr lang="en-US" sz="1800" b="1" dirty="0"/>
              <a:t>getElement</a:t>
            </a:r>
            <a:r>
              <a:rPr lang="en-US" sz="1800" b="1" dirty="0">
                <a:solidFill>
                  <a:srgbClr val="FF0000"/>
                </a:solidFill>
              </a:rPr>
              <a:t>s</a:t>
            </a:r>
            <a:r>
              <a:rPr lang="en-US" sz="1800" b="1" dirty="0"/>
              <a:t>ByClassName</a:t>
            </a:r>
          </a:p>
          <a:p>
            <a:r>
              <a:rPr lang="en-US" sz="1800" b="1" dirty="0"/>
              <a:t>getElement</a:t>
            </a:r>
            <a:r>
              <a:rPr lang="en-US" sz="1800" b="1" dirty="0">
                <a:solidFill>
                  <a:srgbClr val="FF0000"/>
                </a:solidFill>
              </a:rPr>
              <a:t>s</a:t>
            </a:r>
            <a:r>
              <a:rPr lang="en-US" sz="1800" b="1" dirty="0"/>
              <a:t>ByTagName</a:t>
            </a:r>
          </a:p>
          <a:p>
            <a:r>
              <a:rPr lang="en-US" sz="1800" b="1" dirty="0"/>
              <a:t>getElementById</a:t>
            </a:r>
            <a:endParaRPr lang="en-US" sz="1800"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53875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Inline and Internal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r>
              <a:rPr lang="en-US" dirty="0"/>
              <a:t>Now will apply JavaScript to our HTML page using the Inline and Internal method.</a:t>
            </a:r>
          </a:p>
          <a:p>
            <a:r>
              <a:rPr lang="en-US" dirty="0"/>
              <a:t>For this exercise we will create a new file named </a:t>
            </a:r>
            <a:r>
              <a:rPr lang="en-US" b="1" dirty="0"/>
              <a:t>JSBasics.html </a:t>
            </a:r>
            <a:r>
              <a:rPr lang="en-US" dirty="0"/>
              <a:t>in our current folder.</a:t>
            </a:r>
          </a:p>
          <a:p>
            <a:r>
              <a:rPr lang="en-US" b="1" dirty="0">
                <a:solidFill>
                  <a:schemeClr val="accent6"/>
                </a:solidFill>
              </a:rPr>
              <a:t>Part 1: Inline JS</a:t>
            </a:r>
          </a:p>
          <a:p>
            <a:r>
              <a:rPr lang="en-US" dirty="0"/>
              <a:t>We will create a button in the HTML page using the &lt;button&gt; tag and on press of that button we will show an alert message to the user.</a:t>
            </a:r>
          </a:p>
          <a:p>
            <a:endParaRPr lang="en-US" dirty="0"/>
          </a:p>
          <a:p>
            <a:r>
              <a:rPr lang="en-US" dirty="0"/>
              <a:t>Code Link: </a:t>
            </a:r>
          </a:p>
          <a:p>
            <a:pPr marL="285750" indent="-285750">
              <a:buFontTx/>
              <a:buChar char="-"/>
            </a:pPr>
            <a:r>
              <a:rPr lang="en-US" dirty="0"/>
              <a:t>JSBasics.html</a:t>
            </a:r>
          </a:p>
          <a:p>
            <a:endParaRPr lang="en-US" dirty="0"/>
          </a:p>
          <a:p>
            <a:pPr marL="285750" indent="-285750">
              <a:buFontTx/>
              <a:buChar char="-"/>
            </a:pPr>
            <a:endParaRPr lang="en-US" dirty="0"/>
          </a:p>
          <a:p>
            <a:r>
              <a:rPr lang="en-US" b="1" dirty="0">
                <a:solidFill>
                  <a:schemeClr val="accent6"/>
                </a:solidFill>
              </a:rPr>
              <a:t>Part 2: Internal JS</a:t>
            </a:r>
          </a:p>
          <a:p>
            <a:r>
              <a:rPr lang="en-US" dirty="0"/>
              <a:t>We will create to a form using the &lt;label&gt; and &lt;input&gt; tag in the page. It will have a username and password field. When  the user enter the same value in  both of the field and press the login button show success to the user else show error.</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E0B462D-CAFD-4C3B-8ABB-41D571B0A8D7}"/>
              </a:ext>
            </a:extLst>
          </p:cNvPr>
          <p:cNvPicPr>
            <a:picLocks noChangeAspect="1"/>
          </p:cNvPicPr>
          <p:nvPr/>
        </p:nvPicPr>
        <p:blipFill>
          <a:blip r:embed="rId3"/>
          <a:stretch>
            <a:fillRect/>
          </a:stretch>
        </p:blipFill>
        <p:spPr>
          <a:xfrm>
            <a:off x="4783015" y="2056224"/>
            <a:ext cx="6977377" cy="1652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DF403C9A-3473-4504-ABF3-4BADC4E51294}"/>
              </a:ext>
            </a:extLst>
          </p:cNvPr>
          <p:cNvPicPr>
            <a:picLocks noChangeAspect="1"/>
          </p:cNvPicPr>
          <p:nvPr/>
        </p:nvPicPr>
        <p:blipFill>
          <a:blip r:embed="rId4"/>
          <a:stretch>
            <a:fillRect/>
          </a:stretch>
        </p:blipFill>
        <p:spPr>
          <a:xfrm>
            <a:off x="4783015" y="4704671"/>
            <a:ext cx="4600052" cy="1964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424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CSS at runtime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will change the style properties of the elements in the HTML page at the runtime.</a:t>
            </a:r>
          </a:p>
          <a:p>
            <a:r>
              <a:rPr lang="en-US" dirty="0"/>
              <a:t>For this we will add a </a:t>
            </a:r>
            <a:r>
              <a:rPr lang="en-US" b="1" dirty="0"/>
              <a:t>Magic</a:t>
            </a:r>
            <a:r>
              <a:rPr lang="en-US" dirty="0"/>
              <a:t> Button on the page, on press of that we will change the color of the box-content.</a:t>
            </a:r>
          </a:p>
          <a:p>
            <a:endParaRPr lang="en-US" dirty="0"/>
          </a:p>
          <a:p>
            <a:endParaRPr lang="en-US" dirty="0"/>
          </a:p>
          <a:p>
            <a:r>
              <a:rPr lang="en-US" dirty="0"/>
              <a:t>Code Link:</a:t>
            </a:r>
          </a:p>
          <a:p>
            <a:pPr marL="285750" indent="-285750">
              <a:buFontTx/>
              <a:buChar char="-"/>
            </a:pPr>
            <a:r>
              <a:rPr lang="en-US" dirty="0"/>
              <a:t>JSBascis.html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B0BF18B-15B0-430B-B516-1ED5DC680778}"/>
              </a:ext>
            </a:extLst>
          </p:cNvPr>
          <p:cNvPicPr>
            <a:picLocks noChangeAspect="1"/>
          </p:cNvPicPr>
          <p:nvPr/>
        </p:nvPicPr>
        <p:blipFill>
          <a:blip r:embed="rId3"/>
          <a:stretch>
            <a:fillRect/>
          </a:stretch>
        </p:blipFill>
        <p:spPr>
          <a:xfrm>
            <a:off x="6561574" y="4072763"/>
            <a:ext cx="5177453" cy="2247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E82F929-D20B-4CA6-B0E0-66269932859F}"/>
              </a:ext>
            </a:extLst>
          </p:cNvPr>
          <p:cNvPicPr>
            <a:picLocks noChangeAspect="1"/>
          </p:cNvPicPr>
          <p:nvPr/>
        </p:nvPicPr>
        <p:blipFill>
          <a:blip r:embed="rId4"/>
          <a:stretch>
            <a:fillRect/>
          </a:stretch>
        </p:blipFill>
        <p:spPr>
          <a:xfrm>
            <a:off x="6561574" y="1587644"/>
            <a:ext cx="5177452" cy="2171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179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Adding Dynamic Content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how to add content dynamically to our HTML page at runtime.</a:t>
            </a:r>
          </a:p>
          <a:p>
            <a:endParaRPr lang="en-US" dirty="0"/>
          </a:p>
          <a:p>
            <a:r>
              <a:rPr lang="en-US" dirty="0"/>
              <a:t>For this we will add a new input field and a button to the page and on press of the button whatever is written in the input field will be printed on the page.</a:t>
            </a:r>
          </a:p>
          <a:p>
            <a:endParaRPr lang="en-US" dirty="0"/>
          </a:p>
          <a:p>
            <a:r>
              <a:rPr lang="en-US" dirty="0"/>
              <a:t>Code Link:</a:t>
            </a:r>
          </a:p>
          <a:p>
            <a:pPr marL="285750" indent="-285750">
              <a:buFontTx/>
              <a:buChar char="-"/>
            </a:pPr>
            <a:r>
              <a:rPr lang="en-US" dirty="0"/>
              <a:t>JSBasics.html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6FAFD9A-4524-4DBA-A55A-DC0931932654}"/>
              </a:ext>
            </a:extLst>
          </p:cNvPr>
          <p:cNvPicPr>
            <a:picLocks noChangeAspect="1"/>
          </p:cNvPicPr>
          <p:nvPr/>
        </p:nvPicPr>
        <p:blipFill>
          <a:blip r:embed="rId3"/>
          <a:stretch>
            <a:fillRect/>
          </a:stretch>
        </p:blipFill>
        <p:spPr>
          <a:xfrm>
            <a:off x="5617672" y="3207276"/>
            <a:ext cx="6121355" cy="2650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248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Title 3">
            <a:extLst>
              <a:ext uri="{FF2B5EF4-FFF2-40B4-BE49-F238E27FC236}">
                <a16:creationId xmlns:a16="http://schemas.microsoft.com/office/drawing/2014/main" id="{ACE1F840-9A2C-4BA8-88C5-D8CE3E71533A}"/>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Synchronous and Asynchronous Response</a:t>
            </a:r>
          </a:p>
        </p:txBody>
      </p:sp>
      <p:grpSp>
        <p:nvGrpSpPr>
          <p:cNvPr id="5" name="Group 4">
            <a:extLst>
              <a:ext uri="{FF2B5EF4-FFF2-40B4-BE49-F238E27FC236}">
                <a16:creationId xmlns:a16="http://schemas.microsoft.com/office/drawing/2014/main" id="{B5CD61F1-79F8-4F18-AA8B-57CC878E9B80}"/>
              </a:ext>
            </a:extLst>
          </p:cNvPr>
          <p:cNvGrpSpPr/>
          <p:nvPr/>
        </p:nvGrpSpPr>
        <p:grpSpPr>
          <a:xfrm>
            <a:off x="1021881" y="1259361"/>
            <a:ext cx="9771773" cy="4929580"/>
            <a:chOff x="1149551" y="1142371"/>
            <a:chExt cx="9771773" cy="4929580"/>
          </a:xfrm>
        </p:grpSpPr>
        <p:sp>
          <p:nvSpPr>
            <p:cNvPr id="1036" name="TextBox 1035">
              <a:extLst>
                <a:ext uri="{FF2B5EF4-FFF2-40B4-BE49-F238E27FC236}">
                  <a16:creationId xmlns:a16="http://schemas.microsoft.com/office/drawing/2014/main" id="{4B0BD9AF-0EC9-474C-8EA5-5EC225623FF4}"/>
                </a:ext>
              </a:extLst>
            </p:cNvPr>
            <p:cNvSpPr txBox="1"/>
            <p:nvPr/>
          </p:nvSpPr>
          <p:spPr>
            <a:xfrm>
              <a:off x="1211708" y="2637001"/>
              <a:ext cx="1480158" cy="646331"/>
            </a:xfrm>
            <a:prstGeom prst="rect">
              <a:avLst/>
            </a:prstGeom>
            <a:noFill/>
          </p:spPr>
          <p:txBody>
            <a:bodyPr wrap="square" rtlCol="0">
              <a:spAutoFit/>
            </a:bodyPr>
            <a:lstStyle/>
            <a:p>
              <a:pPr algn="ctr"/>
              <a:r>
                <a:rPr lang="en-US" dirty="0"/>
                <a:t>Synchronous Response</a:t>
              </a:r>
            </a:p>
          </p:txBody>
        </p:sp>
        <p:grpSp>
          <p:nvGrpSpPr>
            <p:cNvPr id="3" name="Group 2">
              <a:extLst>
                <a:ext uri="{FF2B5EF4-FFF2-40B4-BE49-F238E27FC236}">
                  <a16:creationId xmlns:a16="http://schemas.microsoft.com/office/drawing/2014/main" id="{1C3790C8-B9D4-4CC0-BAB0-D96DE8062D85}"/>
                </a:ext>
              </a:extLst>
            </p:cNvPr>
            <p:cNvGrpSpPr/>
            <p:nvPr/>
          </p:nvGrpSpPr>
          <p:grpSpPr>
            <a:xfrm>
              <a:off x="1149551" y="1142371"/>
              <a:ext cx="9771773" cy="4929580"/>
              <a:chOff x="1149551" y="1142371"/>
              <a:chExt cx="9771773" cy="4929580"/>
            </a:xfrm>
          </p:grpSpPr>
          <p:grpSp>
            <p:nvGrpSpPr>
              <p:cNvPr id="2" name="Group 1">
                <a:extLst>
                  <a:ext uri="{FF2B5EF4-FFF2-40B4-BE49-F238E27FC236}">
                    <a16:creationId xmlns:a16="http://schemas.microsoft.com/office/drawing/2014/main" id="{84A2AFB0-33AB-4CBC-89DE-073FB6D8E0D9}"/>
                  </a:ext>
                </a:extLst>
              </p:cNvPr>
              <p:cNvGrpSpPr/>
              <p:nvPr/>
            </p:nvGrpSpPr>
            <p:grpSpPr>
              <a:xfrm>
                <a:off x="2409128" y="1142371"/>
                <a:ext cx="8512196" cy="560696"/>
                <a:chOff x="2409128" y="1037596"/>
                <a:chExt cx="8512196" cy="560696"/>
              </a:xfrm>
            </p:grpSpPr>
            <p:sp>
              <p:nvSpPr>
                <p:cNvPr id="10" name="Rounded Rectangle 15">
                  <a:extLst>
                    <a:ext uri="{FF2B5EF4-FFF2-40B4-BE49-F238E27FC236}">
                      <a16:creationId xmlns:a16="http://schemas.microsoft.com/office/drawing/2014/main" id="{F1CA4AEB-2B16-4619-A33A-59F389BD124B}"/>
                    </a:ext>
                  </a:extLst>
                </p:cNvPr>
                <p:cNvSpPr/>
                <p:nvPr/>
              </p:nvSpPr>
              <p:spPr>
                <a:xfrm>
                  <a:off x="2409128"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User </a:t>
                  </a:r>
                </a:p>
              </p:txBody>
            </p:sp>
            <p:sp>
              <p:nvSpPr>
                <p:cNvPr id="11" name="Rounded Rectangle 18">
                  <a:extLst>
                    <a:ext uri="{FF2B5EF4-FFF2-40B4-BE49-F238E27FC236}">
                      <a16:creationId xmlns:a16="http://schemas.microsoft.com/office/drawing/2014/main" id="{30A80204-59FA-4C8E-9E28-3B7C124161D7}"/>
                    </a:ext>
                  </a:extLst>
                </p:cNvPr>
                <p:cNvSpPr/>
                <p:nvPr/>
              </p:nvSpPr>
              <p:spPr>
                <a:xfrm>
                  <a:off x="457495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Screen</a:t>
                  </a:r>
                </a:p>
              </p:txBody>
            </p:sp>
            <p:sp>
              <p:nvSpPr>
                <p:cNvPr id="12" name="Rounded Rectangle 20">
                  <a:extLst>
                    <a:ext uri="{FF2B5EF4-FFF2-40B4-BE49-F238E27FC236}">
                      <a16:creationId xmlns:a16="http://schemas.microsoft.com/office/drawing/2014/main" id="{CDB6C307-7E2B-4EC7-8FE1-E43323F84063}"/>
                    </a:ext>
                  </a:extLst>
                </p:cNvPr>
                <p:cNvSpPr/>
                <p:nvPr/>
              </p:nvSpPr>
              <p:spPr>
                <a:xfrm>
                  <a:off x="6740779"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Server</a:t>
                  </a:r>
                </a:p>
              </p:txBody>
            </p:sp>
            <p:sp>
              <p:nvSpPr>
                <p:cNvPr id="13" name="Rounded Rectangle 21">
                  <a:extLst>
                    <a:ext uri="{FF2B5EF4-FFF2-40B4-BE49-F238E27FC236}">
                      <a16:creationId xmlns:a16="http://schemas.microsoft.com/office/drawing/2014/main" id="{77A9B275-850A-4A45-A436-DB775951690B}"/>
                    </a:ext>
                  </a:extLst>
                </p:cNvPr>
                <p:cNvSpPr/>
                <p:nvPr/>
              </p:nvSpPr>
              <p:spPr>
                <a:xfrm>
                  <a:off x="8906604" y="1037596"/>
                  <a:ext cx="2014720" cy="560696"/>
                </a:xfrm>
                <a:prstGeom prst="roundRect">
                  <a:avLst>
                    <a:gd name="adj" fmla="val 0"/>
                  </a:avLst>
                </a:prstGeom>
                <a:solidFill>
                  <a:schemeClr val="accent2"/>
                </a:solidFill>
                <a:ln>
                  <a:noFill/>
                </a:ln>
                <a:effectLst>
                  <a:outerShdw blurRad="25400" dist="12700" dir="7320000" algn="tr" rotWithShape="0">
                    <a:schemeClr val="tx1">
                      <a:alpha val="6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Arial" pitchFamily="34" charset="0"/>
                      <a:cs typeface="Arial" pitchFamily="34" charset="0"/>
                    </a:rPr>
                    <a:t>Database</a:t>
                  </a:r>
                </a:p>
              </p:txBody>
            </p:sp>
          </p:grpSp>
          <p:cxnSp>
            <p:nvCxnSpPr>
              <p:cNvPr id="15" name="Straight Connector 14">
                <a:extLst>
                  <a:ext uri="{FF2B5EF4-FFF2-40B4-BE49-F238E27FC236}">
                    <a16:creationId xmlns:a16="http://schemas.microsoft.com/office/drawing/2014/main" id="{3AC99F37-6296-40DE-9878-8FBCFA0258F5}"/>
                  </a:ext>
                </a:extLst>
              </p:cNvPr>
              <p:cNvCxnSpPr/>
              <p:nvPr/>
            </p:nvCxnSpPr>
            <p:spPr>
              <a:xfrm rot="5400000">
                <a:off x="1285842"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02374D-3CF0-41BE-892F-97867185F0F4}"/>
                  </a:ext>
                </a:extLst>
              </p:cNvPr>
              <p:cNvCxnSpPr/>
              <p:nvPr/>
            </p:nvCxnSpPr>
            <p:spPr>
              <a:xfrm rot="5400000">
                <a:off x="3452739"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14906DE-A486-4FE2-BBB2-C709A3303B7B}"/>
                  </a:ext>
                </a:extLst>
              </p:cNvPr>
              <p:cNvCxnSpPr/>
              <p:nvPr/>
            </p:nvCxnSpPr>
            <p:spPr>
              <a:xfrm rot="5400000">
                <a:off x="5619637"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B5BFBC-C62D-428B-A840-EBE900902143}"/>
                  </a:ext>
                </a:extLst>
              </p:cNvPr>
              <p:cNvCxnSpPr/>
              <p:nvPr/>
            </p:nvCxnSpPr>
            <p:spPr>
              <a:xfrm rot="5400000">
                <a:off x="7786534" y="3840028"/>
                <a:ext cx="4261292" cy="209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8B2E75-4576-4B3C-AF06-6E2FB3143011}"/>
                  </a:ext>
                </a:extLst>
              </p:cNvPr>
              <p:cNvCxnSpPr/>
              <p:nvPr/>
            </p:nvCxnSpPr>
            <p:spPr>
              <a:xfrm>
                <a:off x="3416488" y="2362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699E41B-6908-4B1F-8703-2626EB7F3FCD}"/>
                  </a:ext>
                </a:extLst>
              </p:cNvPr>
              <p:cNvCxnSpPr>
                <a:cxnSpLocks/>
              </p:cNvCxnSpPr>
              <p:nvPr/>
            </p:nvCxnSpPr>
            <p:spPr>
              <a:xfrm flipH="1" flipV="1">
                <a:off x="3398594" y="3357326"/>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AAA497D-F5CA-42CC-B77D-7EF1EFFC58CF}"/>
                  </a:ext>
                </a:extLst>
              </p:cNvPr>
              <p:cNvCxnSpPr/>
              <p:nvPr/>
            </p:nvCxnSpPr>
            <p:spPr>
              <a:xfrm>
                <a:off x="5568455" y="245849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7CCF9BB-1176-4C64-B3A1-D6FB8AC3953D}"/>
                  </a:ext>
                </a:extLst>
              </p:cNvPr>
              <p:cNvSpPr txBox="1"/>
              <p:nvPr/>
            </p:nvSpPr>
            <p:spPr>
              <a:xfrm>
                <a:off x="3397195" y="1935821"/>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29" name="TextBox 28">
                <a:extLst>
                  <a:ext uri="{FF2B5EF4-FFF2-40B4-BE49-F238E27FC236}">
                    <a16:creationId xmlns:a16="http://schemas.microsoft.com/office/drawing/2014/main" id="{EE5AC88D-6FF7-452C-870F-2509903F4697}"/>
                  </a:ext>
                </a:extLst>
              </p:cNvPr>
              <p:cNvSpPr txBox="1"/>
              <p:nvPr/>
            </p:nvSpPr>
            <p:spPr>
              <a:xfrm>
                <a:off x="3453968" y="2574526"/>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30" name="TextBox 29">
                <a:extLst>
                  <a:ext uri="{FF2B5EF4-FFF2-40B4-BE49-F238E27FC236}">
                    <a16:creationId xmlns:a16="http://schemas.microsoft.com/office/drawing/2014/main" id="{60E4114B-88F8-418A-815A-39DCF822F399}"/>
                  </a:ext>
                </a:extLst>
              </p:cNvPr>
              <p:cNvSpPr txBox="1"/>
              <p:nvPr/>
            </p:nvSpPr>
            <p:spPr>
              <a:xfrm>
                <a:off x="8022868" y="315252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sp>
            <p:nvSpPr>
              <p:cNvPr id="31" name="TextBox 30">
                <a:extLst>
                  <a:ext uri="{FF2B5EF4-FFF2-40B4-BE49-F238E27FC236}">
                    <a16:creationId xmlns:a16="http://schemas.microsoft.com/office/drawing/2014/main" id="{22CC37C6-FB88-4DB8-A7E5-B0F4E58F53E6}"/>
                  </a:ext>
                </a:extLst>
              </p:cNvPr>
              <p:cNvSpPr txBox="1"/>
              <p:nvPr/>
            </p:nvSpPr>
            <p:spPr>
              <a:xfrm>
                <a:off x="7739565" y="1800715"/>
                <a:ext cx="1102266" cy="489143"/>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Processing </a:t>
                </a:r>
              </a:p>
              <a:p>
                <a:pPr algn="ctr"/>
                <a:r>
                  <a:rPr lang="en-US" sz="1100" dirty="0">
                    <a:solidFill>
                      <a:schemeClr val="accent5"/>
                    </a:solidFill>
                    <a:latin typeface="Arial" pitchFamily="34" charset="0"/>
                    <a:cs typeface="Arial" pitchFamily="34" charset="0"/>
                  </a:rPr>
                  <a:t>Time</a:t>
                </a:r>
                <a:endParaRPr lang="en-US" sz="1100" dirty="0">
                  <a:solidFill>
                    <a:schemeClr val="accent5"/>
                  </a:solidFill>
                </a:endParaRPr>
              </a:p>
            </p:txBody>
          </p:sp>
          <p:sp>
            <p:nvSpPr>
              <p:cNvPr id="32" name="TextBox 31">
                <a:extLst>
                  <a:ext uri="{FF2B5EF4-FFF2-40B4-BE49-F238E27FC236}">
                    <a16:creationId xmlns:a16="http://schemas.microsoft.com/office/drawing/2014/main" id="{5AF905F6-7DEA-4B6B-9054-CEDEF0F3CA01}"/>
                  </a:ext>
                </a:extLst>
              </p:cNvPr>
              <p:cNvSpPr txBox="1"/>
              <p:nvPr/>
            </p:nvSpPr>
            <p:spPr>
              <a:xfrm>
                <a:off x="5794685" y="2176225"/>
                <a:ext cx="1678664"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33" name="TextBox 32">
                <a:extLst>
                  <a:ext uri="{FF2B5EF4-FFF2-40B4-BE49-F238E27FC236}">
                    <a16:creationId xmlns:a16="http://schemas.microsoft.com/office/drawing/2014/main" id="{E9B14925-FF21-42F8-81FA-37D1B1A3818D}"/>
                  </a:ext>
                </a:extLst>
              </p:cNvPr>
              <p:cNvSpPr txBox="1"/>
              <p:nvPr/>
            </p:nvSpPr>
            <p:spPr>
              <a:xfrm>
                <a:off x="5746718" y="5009358"/>
                <a:ext cx="1803699"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from the server</a:t>
                </a:r>
                <a:endParaRPr lang="en-US" sz="1100" dirty="0">
                  <a:solidFill>
                    <a:schemeClr val="accent5"/>
                  </a:solidFill>
                </a:endParaRPr>
              </a:p>
            </p:txBody>
          </p:sp>
          <p:sp>
            <p:nvSpPr>
              <p:cNvPr id="35" name="Oval 34">
                <a:extLst>
                  <a:ext uri="{FF2B5EF4-FFF2-40B4-BE49-F238E27FC236}">
                    <a16:creationId xmlns:a16="http://schemas.microsoft.com/office/drawing/2014/main" id="{8C4EE280-06C5-4A74-9E64-DBAB467E417C}"/>
                  </a:ext>
                </a:extLst>
              </p:cNvPr>
              <p:cNvSpPr/>
              <p:nvPr/>
            </p:nvSpPr>
            <p:spPr>
              <a:xfrm>
                <a:off x="3328613"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48DDC27-543F-453C-8749-8C3C1552C5BD}"/>
                  </a:ext>
                </a:extLst>
              </p:cNvPr>
              <p:cNvSpPr/>
              <p:nvPr/>
            </p:nvSpPr>
            <p:spPr>
              <a:xfrm>
                <a:off x="5501939" y="5857191"/>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4E3103-BE7D-4631-BC20-D8BBC21037B8}"/>
                  </a:ext>
                </a:extLst>
              </p:cNvPr>
              <p:cNvSpPr/>
              <p:nvPr/>
            </p:nvSpPr>
            <p:spPr>
              <a:xfrm>
                <a:off x="7662406" y="5857202"/>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79251C6-6CA4-4132-B44E-8EDE00B7AE15}"/>
                  </a:ext>
                </a:extLst>
              </p:cNvPr>
              <p:cNvSpPr/>
              <p:nvPr/>
            </p:nvSpPr>
            <p:spPr>
              <a:xfrm>
                <a:off x="9835719" y="5857216"/>
                <a:ext cx="192899" cy="2147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C464FA4B-C16F-4C41-B227-5061FC60F18B}"/>
                  </a:ext>
                </a:extLst>
              </p:cNvPr>
              <p:cNvCxnSpPr>
                <a:cxnSpLocks/>
              </p:cNvCxnSpPr>
              <p:nvPr/>
            </p:nvCxnSpPr>
            <p:spPr>
              <a:xfrm>
                <a:off x="7748139" y="2743110"/>
                <a:ext cx="2199093" cy="8869"/>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24" name="Connector: Curved 1023">
                <a:extLst>
                  <a:ext uri="{FF2B5EF4-FFF2-40B4-BE49-F238E27FC236}">
                    <a16:creationId xmlns:a16="http://schemas.microsoft.com/office/drawing/2014/main" id="{DBD0FCDF-D668-474E-8313-F0516B4B8A8B}"/>
                  </a:ext>
                </a:extLst>
              </p:cNvPr>
              <p:cNvCxnSpPr>
                <a:cxnSpLocks/>
              </p:cNvCxnSpPr>
              <p:nvPr/>
            </p:nvCxnSpPr>
            <p:spPr>
              <a:xfrm rot="16200000" flipH="1">
                <a:off x="7655442" y="2561911"/>
                <a:ext cx="289368" cy="82541"/>
              </a:xfrm>
              <a:prstGeom prst="curvedConnector4">
                <a:avLst>
                  <a:gd name="adj1" fmla="val -4684"/>
                  <a:gd name="adj2" fmla="val 2103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ED0863F-9C0F-4469-81A2-B1CDAE8A90D1}"/>
                  </a:ext>
                </a:extLst>
              </p:cNvPr>
              <p:cNvCxnSpPr>
                <a:cxnSpLocks/>
              </p:cNvCxnSpPr>
              <p:nvPr/>
            </p:nvCxnSpPr>
            <p:spPr>
              <a:xfrm flipH="1">
                <a:off x="7855304" y="2185922"/>
                <a:ext cx="236194" cy="27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93B0D25-A47D-45F7-9A2C-2D8AD9D587AD}"/>
                  </a:ext>
                </a:extLst>
              </p:cNvPr>
              <p:cNvSpPr txBox="1"/>
              <p:nvPr/>
            </p:nvSpPr>
            <p:spPr>
              <a:xfrm>
                <a:off x="8149403" y="2410565"/>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033" name="Rectangle: Rounded Corners 1032">
                <a:extLst>
                  <a:ext uri="{FF2B5EF4-FFF2-40B4-BE49-F238E27FC236}">
                    <a16:creationId xmlns:a16="http://schemas.microsoft.com/office/drawing/2014/main" id="{1F3CBE22-6C3B-4084-9969-EC5967CA2F2D}"/>
                  </a:ext>
                </a:extLst>
              </p:cNvPr>
              <p:cNvSpPr/>
              <p:nvPr/>
            </p:nvSpPr>
            <p:spPr>
              <a:xfrm>
                <a:off x="9917180" y="276971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6E2CAF84-59A5-4CE8-9803-C9AB4659DCD2}"/>
                  </a:ext>
                </a:extLst>
              </p:cNvPr>
              <p:cNvCxnSpPr/>
              <p:nvPr/>
            </p:nvCxnSpPr>
            <p:spPr>
              <a:xfrm flipH="1">
                <a:off x="7748139" y="3044269"/>
                <a:ext cx="2216194" cy="23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3256D2A0-F96D-4226-B161-CD8C79D44A88}"/>
                  </a:ext>
                </a:extLst>
              </p:cNvPr>
              <p:cNvSpPr/>
              <p:nvPr/>
            </p:nvSpPr>
            <p:spPr>
              <a:xfrm>
                <a:off x="5474010" y="2447362"/>
                <a:ext cx="112765" cy="89101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Rounded Corners 76">
                <a:extLst>
                  <a:ext uri="{FF2B5EF4-FFF2-40B4-BE49-F238E27FC236}">
                    <a16:creationId xmlns:a16="http://schemas.microsoft.com/office/drawing/2014/main" id="{153299C8-7DDB-468B-946E-F97D08A7FD34}"/>
                  </a:ext>
                </a:extLst>
              </p:cNvPr>
              <p:cNvSpPr/>
              <p:nvPr/>
            </p:nvSpPr>
            <p:spPr>
              <a:xfrm>
                <a:off x="7645258" y="2473390"/>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Rounded Corners 77">
                <a:extLst>
                  <a:ext uri="{FF2B5EF4-FFF2-40B4-BE49-F238E27FC236}">
                    <a16:creationId xmlns:a16="http://schemas.microsoft.com/office/drawing/2014/main" id="{85C0BF6C-8685-4B9B-9144-D353827B08AF}"/>
                  </a:ext>
                </a:extLst>
              </p:cNvPr>
              <p:cNvSpPr/>
              <p:nvPr/>
            </p:nvSpPr>
            <p:spPr>
              <a:xfrm>
                <a:off x="7641166" y="3016627"/>
                <a:ext cx="126940" cy="26687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CD7C271-2A26-442E-95E7-B7922E076E13}"/>
                  </a:ext>
                </a:extLst>
              </p:cNvPr>
              <p:cNvCxnSpPr>
                <a:cxnSpLocks/>
                <a:stCxn id="78" idx="2"/>
              </p:cNvCxnSpPr>
              <p:nvPr/>
            </p:nvCxnSpPr>
            <p:spPr>
              <a:xfrm flipH="1" flipV="1">
                <a:off x="5577982" y="3283332"/>
                <a:ext cx="2126654" cy="17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CC9A82C-3431-4EF7-AD38-0FB9DF825A47}"/>
                  </a:ext>
                </a:extLst>
              </p:cNvPr>
              <p:cNvCxnSpPr/>
              <p:nvPr/>
            </p:nvCxnSpPr>
            <p:spPr>
              <a:xfrm>
                <a:off x="3415438" y="4067689"/>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28D7E35-D303-4A97-A981-532102E87E3F}"/>
                  </a:ext>
                </a:extLst>
              </p:cNvPr>
              <p:cNvCxnSpPr/>
              <p:nvPr/>
            </p:nvCxnSpPr>
            <p:spPr>
              <a:xfrm>
                <a:off x="5578663" y="4267416"/>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6D60828-9636-45D2-9F1A-3CE51610EF3A}"/>
                  </a:ext>
                </a:extLst>
              </p:cNvPr>
              <p:cNvCxnSpPr/>
              <p:nvPr/>
            </p:nvCxnSpPr>
            <p:spPr>
              <a:xfrm>
                <a:off x="7725499" y="4581443"/>
                <a:ext cx="2216194" cy="2337"/>
              </a:xfrm>
              <a:prstGeom prst="straightConnector1">
                <a:avLst/>
              </a:prstGeom>
              <a:solidFill>
                <a:srgbClr val="00B050"/>
              </a:solidFill>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8972720-B834-42A6-AE47-65620D6096F9}"/>
                  </a:ext>
                </a:extLst>
              </p:cNvPr>
              <p:cNvCxnSpPr>
                <a:cxnSpLocks/>
              </p:cNvCxnSpPr>
              <p:nvPr/>
            </p:nvCxnSpPr>
            <p:spPr>
              <a:xfrm flipH="1" flipV="1">
                <a:off x="3388906" y="471966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3F7880A5-F45F-45E1-9579-6F214E18A6DA}"/>
                  </a:ext>
                </a:extLst>
              </p:cNvPr>
              <p:cNvSpPr/>
              <p:nvPr/>
            </p:nvSpPr>
            <p:spPr>
              <a:xfrm>
                <a:off x="5485485" y="4105998"/>
                <a:ext cx="160153" cy="5929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46EDAFB6-C116-4CC3-84D3-FAA67CC17984}"/>
                  </a:ext>
                </a:extLst>
              </p:cNvPr>
              <p:cNvSpPr/>
              <p:nvPr/>
            </p:nvSpPr>
            <p:spPr>
              <a:xfrm>
                <a:off x="7683601" y="4300898"/>
                <a:ext cx="126834" cy="9480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1" name="Straight Arrow Connector 90">
                <a:extLst>
                  <a:ext uri="{FF2B5EF4-FFF2-40B4-BE49-F238E27FC236}">
                    <a16:creationId xmlns:a16="http://schemas.microsoft.com/office/drawing/2014/main" id="{7A53974E-617B-4B52-A19A-017B5DA119A7}"/>
                  </a:ext>
                </a:extLst>
              </p:cNvPr>
              <p:cNvCxnSpPr>
                <a:cxnSpLocks/>
              </p:cNvCxnSpPr>
              <p:nvPr/>
            </p:nvCxnSpPr>
            <p:spPr>
              <a:xfrm flipH="1">
                <a:off x="7774799" y="4915184"/>
                <a:ext cx="2157369" cy="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Rectangle: Rounded Corners 92">
                <a:extLst>
                  <a:ext uri="{FF2B5EF4-FFF2-40B4-BE49-F238E27FC236}">
                    <a16:creationId xmlns:a16="http://schemas.microsoft.com/office/drawing/2014/main" id="{93E51A92-8D4B-495D-BDEB-F2260CEA88AF}"/>
                  </a:ext>
                </a:extLst>
              </p:cNvPr>
              <p:cNvSpPr/>
              <p:nvPr/>
            </p:nvSpPr>
            <p:spPr>
              <a:xfrm>
                <a:off x="9899961" y="4581443"/>
                <a:ext cx="126834" cy="333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Connector: Curved 93">
                <a:extLst>
                  <a:ext uri="{FF2B5EF4-FFF2-40B4-BE49-F238E27FC236}">
                    <a16:creationId xmlns:a16="http://schemas.microsoft.com/office/drawing/2014/main" id="{E199196D-943C-4DC4-A4E3-435BF343ABD2}"/>
                  </a:ext>
                </a:extLst>
              </p:cNvPr>
              <p:cNvCxnSpPr>
                <a:cxnSpLocks/>
                <a:stCxn id="89" idx="3"/>
                <a:endCxn id="89" idx="2"/>
              </p:cNvCxnSpPr>
              <p:nvPr/>
            </p:nvCxnSpPr>
            <p:spPr>
              <a:xfrm flipH="1">
                <a:off x="5565562" y="4402497"/>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Curved 110">
                <a:extLst>
                  <a:ext uri="{FF2B5EF4-FFF2-40B4-BE49-F238E27FC236}">
                    <a16:creationId xmlns:a16="http://schemas.microsoft.com/office/drawing/2014/main" id="{E9CB9E49-FB3E-4A2C-9B2B-8699DFB66CBA}"/>
                  </a:ext>
                </a:extLst>
              </p:cNvPr>
              <p:cNvCxnSpPr>
                <a:cxnSpLocks/>
              </p:cNvCxnSpPr>
              <p:nvPr/>
            </p:nvCxnSpPr>
            <p:spPr>
              <a:xfrm flipH="1">
                <a:off x="7785553" y="4915271"/>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2CA3E48-485D-497D-884E-D4FC8D2103C9}"/>
                  </a:ext>
                </a:extLst>
              </p:cNvPr>
              <p:cNvCxnSpPr>
                <a:cxnSpLocks/>
              </p:cNvCxnSpPr>
              <p:nvPr/>
            </p:nvCxnSpPr>
            <p:spPr>
              <a:xfrm flipH="1" flipV="1">
                <a:off x="5569742" y="5262500"/>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BC8B1FE1-F192-4832-AB0C-1C2E6F41407B}"/>
                  </a:ext>
                </a:extLst>
              </p:cNvPr>
              <p:cNvSpPr/>
              <p:nvPr/>
            </p:nvSpPr>
            <p:spPr>
              <a:xfrm>
                <a:off x="5509005" y="5222826"/>
                <a:ext cx="122627" cy="3520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F4DA2958-F26E-4B08-A90F-536F74B8B61D}"/>
                  </a:ext>
                </a:extLst>
              </p:cNvPr>
              <p:cNvCxnSpPr>
                <a:cxnSpLocks/>
              </p:cNvCxnSpPr>
              <p:nvPr/>
            </p:nvCxnSpPr>
            <p:spPr>
              <a:xfrm flipH="1" flipV="1">
                <a:off x="3398594" y="5582204"/>
                <a:ext cx="2199794" cy="90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7F9DDF0-1001-49B8-BC63-1C78F20FF413}"/>
                  </a:ext>
                </a:extLst>
              </p:cNvPr>
              <p:cNvSpPr txBox="1"/>
              <p:nvPr/>
            </p:nvSpPr>
            <p:spPr>
              <a:xfrm>
                <a:off x="3444489" y="4142420"/>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Remains blocked</a:t>
                </a:r>
                <a:endParaRPr lang="en-US" sz="1400" dirty="0">
                  <a:solidFill>
                    <a:schemeClr val="accent5"/>
                  </a:solidFill>
                </a:endParaRPr>
              </a:p>
            </p:txBody>
          </p:sp>
          <p:sp>
            <p:nvSpPr>
              <p:cNvPr id="116" name="TextBox 115">
                <a:extLst>
                  <a:ext uri="{FF2B5EF4-FFF2-40B4-BE49-F238E27FC236}">
                    <a16:creationId xmlns:a16="http://schemas.microsoft.com/office/drawing/2014/main" id="{67AE324F-4653-4C1D-9738-A1B23818EC05}"/>
                  </a:ext>
                </a:extLst>
              </p:cNvPr>
              <p:cNvSpPr txBox="1"/>
              <p:nvPr/>
            </p:nvSpPr>
            <p:spPr>
              <a:xfrm>
                <a:off x="3504149" y="4878552"/>
                <a:ext cx="1790130" cy="523220"/>
              </a:xfrm>
              <a:prstGeom prst="rect">
                <a:avLst/>
              </a:prstGeom>
              <a:noFill/>
            </p:spPr>
            <p:txBody>
              <a:bodyPr wrap="square" rtlCol="0">
                <a:spAutoFit/>
              </a:bodyPr>
              <a:lstStyle/>
              <a:p>
                <a:r>
                  <a:rPr lang="en-US" sz="1400" dirty="0">
                    <a:solidFill>
                      <a:schemeClr val="accent5"/>
                    </a:solidFill>
                    <a:latin typeface="Arial" pitchFamily="34" charset="0"/>
                    <a:cs typeface="Arial" pitchFamily="34" charset="0"/>
                  </a:rPr>
                  <a:t>For all this time user </a:t>
                </a:r>
              </a:p>
              <a:p>
                <a:r>
                  <a:rPr lang="en-US" sz="1400" dirty="0">
                    <a:solidFill>
                      <a:schemeClr val="accent5"/>
                    </a:solidFill>
                    <a:latin typeface="Arial" pitchFamily="34" charset="0"/>
                    <a:cs typeface="Arial" pitchFamily="34" charset="0"/>
                  </a:rPr>
                  <a:t>Is Not Blocked</a:t>
                </a:r>
                <a:endParaRPr lang="en-US" sz="1400" dirty="0">
                  <a:solidFill>
                    <a:schemeClr val="accent5"/>
                  </a:solidFill>
                </a:endParaRPr>
              </a:p>
            </p:txBody>
          </p:sp>
          <p:cxnSp>
            <p:nvCxnSpPr>
              <p:cNvPr id="117" name="Connector: Curved 116">
                <a:extLst>
                  <a:ext uri="{FF2B5EF4-FFF2-40B4-BE49-F238E27FC236}">
                    <a16:creationId xmlns:a16="http://schemas.microsoft.com/office/drawing/2014/main" id="{0FB4BBCB-C3DB-4341-8C4F-D1A01166ECF1}"/>
                  </a:ext>
                </a:extLst>
              </p:cNvPr>
              <p:cNvCxnSpPr>
                <a:cxnSpLocks/>
              </p:cNvCxnSpPr>
              <p:nvPr/>
            </p:nvCxnSpPr>
            <p:spPr>
              <a:xfrm flipH="1">
                <a:off x="5576186" y="5258349"/>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Curved 117">
                <a:extLst>
                  <a:ext uri="{FF2B5EF4-FFF2-40B4-BE49-F238E27FC236}">
                    <a16:creationId xmlns:a16="http://schemas.microsoft.com/office/drawing/2014/main" id="{C0785146-DE4F-4E2A-A6D2-62D13F635315}"/>
                  </a:ext>
                </a:extLst>
              </p:cNvPr>
              <p:cNvCxnSpPr>
                <a:cxnSpLocks/>
              </p:cNvCxnSpPr>
              <p:nvPr/>
            </p:nvCxnSpPr>
            <p:spPr>
              <a:xfrm flipH="1">
                <a:off x="7670718" y="4267416"/>
                <a:ext cx="80076" cy="296499"/>
              </a:xfrm>
              <a:prstGeom prst="curvedConnector4">
                <a:avLst>
                  <a:gd name="adj1" fmla="val -333059"/>
                  <a:gd name="adj2" fmla="val 90363"/>
                </a:avLst>
              </a:prstGeom>
              <a:ln>
                <a:tailEnd type="triangle"/>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974FBCF3-5515-4F9A-B4F3-E0E3E2CFAA1F}"/>
                  </a:ext>
                </a:extLst>
              </p:cNvPr>
              <p:cNvSpPr txBox="1"/>
              <p:nvPr/>
            </p:nvSpPr>
            <p:spPr>
              <a:xfrm>
                <a:off x="1149551" y="4624637"/>
                <a:ext cx="1604894" cy="646331"/>
              </a:xfrm>
              <a:prstGeom prst="rect">
                <a:avLst/>
              </a:prstGeom>
              <a:noFill/>
            </p:spPr>
            <p:txBody>
              <a:bodyPr wrap="square" rtlCol="0">
                <a:spAutoFit/>
              </a:bodyPr>
              <a:lstStyle/>
              <a:p>
                <a:pPr algn="ctr"/>
                <a:r>
                  <a:rPr lang="en-US" dirty="0"/>
                  <a:t>Asynchronous Response</a:t>
                </a:r>
              </a:p>
            </p:txBody>
          </p:sp>
          <p:sp>
            <p:nvSpPr>
              <p:cNvPr id="1057" name="Left Brace 1056">
                <a:extLst>
                  <a:ext uri="{FF2B5EF4-FFF2-40B4-BE49-F238E27FC236}">
                    <a16:creationId xmlns:a16="http://schemas.microsoft.com/office/drawing/2014/main" id="{CB5F28AE-AB6B-4387-9287-43C09FFC43D3}"/>
                  </a:ext>
                </a:extLst>
              </p:cNvPr>
              <p:cNvSpPr/>
              <p:nvPr/>
            </p:nvSpPr>
            <p:spPr>
              <a:xfrm>
                <a:off x="2761385" y="2095500"/>
                <a:ext cx="521395" cy="1469189"/>
              </a:xfrm>
              <a:prstGeom prst="leftBrace">
                <a:avLst>
                  <a:gd name="adj1" fmla="val 8333"/>
                  <a:gd name="adj2" fmla="val 5077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8" name="Left Brace 1057">
                <a:extLst>
                  <a:ext uri="{FF2B5EF4-FFF2-40B4-BE49-F238E27FC236}">
                    <a16:creationId xmlns:a16="http://schemas.microsoft.com/office/drawing/2014/main" id="{60B27927-96E6-45F8-A92E-E6711D4F3961}"/>
                  </a:ext>
                </a:extLst>
              </p:cNvPr>
              <p:cNvSpPr/>
              <p:nvPr/>
            </p:nvSpPr>
            <p:spPr>
              <a:xfrm>
                <a:off x="2761385" y="3990974"/>
                <a:ext cx="567228" cy="16740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TextBox 122">
                <a:extLst>
                  <a:ext uri="{FF2B5EF4-FFF2-40B4-BE49-F238E27FC236}">
                    <a16:creationId xmlns:a16="http://schemas.microsoft.com/office/drawing/2014/main" id="{ED8B26B6-A0C4-4049-94DE-3D573CC1EE8A}"/>
                  </a:ext>
                </a:extLst>
              </p:cNvPr>
              <p:cNvSpPr txBox="1"/>
              <p:nvPr/>
            </p:nvSpPr>
            <p:spPr>
              <a:xfrm>
                <a:off x="3425770" y="3755096"/>
                <a:ext cx="709421" cy="349388"/>
              </a:xfrm>
              <a:prstGeom prst="rect">
                <a:avLst/>
              </a:prstGeom>
              <a:noFill/>
            </p:spPr>
            <p:txBody>
              <a:bodyPr wrap="none" rtlCol="0">
                <a:spAutoFit/>
              </a:bodyPr>
              <a:lstStyle/>
              <a:p>
                <a:r>
                  <a:rPr lang="en-US" sz="1400" dirty="0">
                    <a:solidFill>
                      <a:schemeClr val="accent5"/>
                    </a:solidFill>
                    <a:latin typeface="Arial" pitchFamily="34" charset="0"/>
                    <a:cs typeface="Arial" pitchFamily="34" charset="0"/>
                  </a:rPr>
                  <a:t>Save</a:t>
                </a:r>
                <a:endParaRPr lang="en-US" sz="1100" dirty="0">
                  <a:solidFill>
                    <a:schemeClr val="accent5"/>
                  </a:solidFill>
                </a:endParaRPr>
              </a:p>
            </p:txBody>
          </p:sp>
          <p:sp>
            <p:nvSpPr>
              <p:cNvPr id="124" name="TextBox 123">
                <a:extLst>
                  <a:ext uri="{FF2B5EF4-FFF2-40B4-BE49-F238E27FC236}">
                    <a16:creationId xmlns:a16="http://schemas.microsoft.com/office/drawing/2014/main" id="{8BA6BDCB-A3ED-46FA-8ABD-21F382699048}"/>
                  </a:ext>
                </a:extLst>
              </p:cNvPr>
              <p:cNvSpPr txBox="1"/>
              <p:nvPr/>
            </p:nvSpPr>
            <p:spPr>
              <a:xfrm>
                <a:off x="5774496" y="3974661"/>
                <a:ext cx="1695774" cy="261610"/>
              </a:xfrm>
              <a:prstGeom prst="rect">
                <a:avLst/>
              </a:prstGeom>
              <a:noFill/>
            </p:spPr>
            <p:txBody>
              <a:bodyPr wrap="square" rtlCol="0">
                <a:spAutoFit/>
              </a:bodyPr>
              <a:lstStyle/>
              <a:p>
                <a:r>
                  <a:rPr lang="en-US" sz="1100" dirty="0">
                    <a:solidFill>
                      <a:schemeClr val="accent5"/>
                    </a:solidFill>
                    <a:latin typeface="Arial" pitchFamily="34" charset="0"/>
                    <a:cs typeface="Arial" pitchFamily="34" charset="0"/>
                  </a:rPr>
                  <a:t>Request send to server </a:t>
                </a:r>
                <a:endParaRPr lang="en-US" sz="1100" dirty="0">
                  <a:solidFill>
                    <a:schemeClr val="accent5"/>
                  </a:solidFill>
                </a:endParaRPr>
              </a:p>
            </p:txBody>
          </p:sp>
          <p:sp>
            <p:nvSpPr>
              <p:cNvPr id="125" name="TextBox 124">
                <a:extLst>
                  <a:ext uri="{FF2B5EF4-FFF2-40B4-BE49-F238E27FC236}">
                    <a16:creationId xmlns:a16="http://schemas.microsoft.com/office/drawing/2014/main" id="{0CA9CD70-7686-4DCE-A4C4-10C58FCFB2CB}"/>
                  </a:ext>
                </a:extLst>
              </p:cNvPr>
              <p:cNvSpPr txBox="1"/>
              <p:nvPr/>
            </p:nvSpPr>
            <p:spPr>
              <a:xfrm>
                <a:off x="8158928" y="4325090"/>
                <a:ext cx="1508746"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Request to Database</a:t>
                </a:r>
                <a:endParaRPr lang="en-US" sz="1100" dirty="0">
                  <a:solidFill>
                    <a:schemeClr val="accent5"/>
                  </a:solidFill>
                </a:endParaRPr>
              </a:p>
            </p:txBody>
          </p:sp>
          <p:sp>
            <p:nvSpPr>
              <p:cNvPr id="126" name="TextBox 125">
                <a:extLst>
                  <a:ext uri="{FF2B5EF4-FFF2-40B4-BE49-F238E27FC236}">
                    <a16:creationId xmlns:a16="http://schemas.microsoft.com/office/drawing/2014/main" id="{176E75A8-8596-49D1-BEAD-A11FFBB175AC}"/>
                  </a:ext>
                </a:extLst>
              </p:cNvPr>
              <p:cNvSpPr txBox="1"/>
              <p:nvPr/>
            </p:nvSpPr>
            <p:spPr>
              <a:xfrm>
                <a:off x="8165743" y="4924177"/>
                <a:ext cx="1782860" cy="261610"/>
              </a:xfrm>
              <a:prstGeom prst="rect">
                <a:avLst/>
              </a:prstGeom>
              <a:noFill/>
            </p:spPr>
            <p:txBody>
              <a:bodyPr wrap="none" rtlCol="0">
                <a:spAutoFit/>
              </a:bodyPr>
              <a:lstStyle/>
              <a:p>
                <a:r>
                  <a:rPr lang="en-US" sz="1100" dirty="0">
                    <a:solidFill>
                      <a:schemeClr val="accent5"/>
                    </a:solidFill>
                    <a:latin typeface="Arial" pitchFamily="34" charset="0"/>
                    <a:cs typeface="Arial" pitchFamily="34" charset="0"/>
                  </a:rPr>
                  <a:t>Response form Database</a:t>
                </a:r>
                <a:endParaRPr lang="en-US" sz="1100" dirty="0">
                  <a:solidFill>
                    <a:schemeClr val="accent5"/>
                  </a:solidFill>
                </a:endParaRPr>
              </a:p>
            </p:txBody>
          </p:sp>
        </p:grpSp>
      </p:grpSp>
      <p:sp>
        <p:nvSpPr>
          <p:cNvPr id="64" name="Footer Placeholder 45">
            <a:extLst>
              <a:ext uri="{FF2B5EF4-FFF2-40B4-BE49-F238E27FC236}">
                <a16:creationId xmlns:a16="http://schemas.microsoft.com/office/drawing/2014/main" id="{086580ED-B685-4323-877D-D2F189225C3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4" name="TextBox 3">
            <a:extLst>
              <a:ext uri="{FF2B5EF4-FFF2-40B4-BE49-F238E27FC236}">
                <a16:creationId xmlns:a16="http://schemas.microsoft.com/office/drawing/2014/main" id="{6D14AFF5-D0E0-47ED-9FBA-C568D85909F4}"/>
              </a:ext>
            </a:extLst>
          </p:cNvPr>
          <p:cNvSpPr txBox="1"/>
          <p:nvPr/>
        </p:nvSpPr>
        <p:spPr>
          <a:xfrm>
            <a:off x="5667015" y="5671838"/>
            <a:ext cx="2070944" cy="276999"/>
          </a:xfrm>
          <a:prstGeom prst="rect">
            <a:avLst/>
          </a:prstGeom>
          <a:noFill/>
        </p:spPr>
        <p:txBody>
          <a:bodyPr wrap="square" rtlCol="0">
            <a:spAutoFit/>
          </a:bodyPr>
          <a:lstStyle/>
          <a:p>
            <a:r>
              <a:rPr lang="en-US" sz="1200" b="1"/>
              <a:t>Callback</a:t>
            </a:r>
            <a:endParaRPr lang="en-US" sz="1200" b="1" dirty="0"/>
          </a:p>
        </p:txBody>
      </p:sp>
    </p:spTree>
    <p:extLst>
      <p:ext uri="{BB962C8B-B14F-4D97-AF65-F5344CB8AC3E}">
        <p14:creationId xmlns:p14="http://schemas.microsoft.com/office/powerpoint/2010/main" val="7246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Async Behavior of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Now we will see how JavaScript works asynchronously.</a:t>
            </a:r>
          </a:p>
          <a:p>
            <a:r>
              <a:rPr lang="en-US" dirty="0"/>
              <a:t>We will also see how to use the Callback function in JS.</a:t>
            </a:r>
          </a:p>
          <a:p>
            <a:endParaRPr lang="en-US" dirty="0"/>
          </a:p>
          <a:p>
            <a:r>
              <a:rPr lang="en-US" dirty="0"/>
              <a:t>Code Link:</a:t>
            </a:r>
          </a:p>
          <a:p>
            <a:pPr marL="285750" indent="-285750">
              <a:buFontTx/>
              <a:buChar char="-"/>
            </a:pPr>
            <a:r>
              <a:rPr lang="en-US" dirty="0"/>
              <a:t>JSBasics.html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E493B246-1911-4244-A561-695C2DB0912E}"/>
              </a:ext>
            </a:extLst>
          </p:cNvPr>
          <p:cNvPicPr>
            <a:picLocks noChangeAspect="1"/>
          </p:cNvPicPr>
          <p:nvPr/>
        </p:nvPicPr>
        <p:blipFill>
          <a:blip r:embed="rId3"/>
          <a:stretch>
            <a:fillRect/>
          </a:stretch>
        </p:blipFill>
        <p:spPr>
          <a:xfrm>
            <a:off x="4664901" y="2348432"/>
            <a:ext cx="6715777" cy="2813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2773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External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Create a new </a:t>
            </a:r>
            <a:r>
              <a:rPr lang="en-US" b="1" dirty="0"/>
              <a:t>utils</a:t>
            </a:r>
            <a:r>
              <a:rPr lang="en-US" dirty="0"/>
              <a:t> folder in the current webapp folder and in that utils folder create a new </a:t>
            </a:r>
            <a:r>
              <a:rPr lang="en-US" b="1" dirty="0"/>
              <a:t>mycode.js </a:t>
            </a:r>
            <a:r>
              <a:rPr lang="en-US" dirty="0"/>
              <a:t>file.</a:t>
            </a:r>
          </a:p>
          <a:p>
            <a:r>
              <a:rPr lang="en-US" dirty="0"/>
              <a:t>Move all the code written in the &lt;script&gt; tag to the new mycode.js file.</a:t>
            </a:r>
          </a:p>
          <a:p>
            <a:endParaRPr lang="en-US" dirty="0"/>
          </a:p>
          <a:p>
            <a:r>
              <a:rPr lang="en-US" dirty="0"/>
              <a:t>Code Link:</a:t>
            </a:r>
          </a:p>
          <a:p>
            <a:pPr marL="285750" indent="-285750">
              <a:buFontTx/>
              <a:buChar char="-"/>
            </a:pPr>
            <a:r>
              <a:rPr lang="en-US" dirty="0"/>
              <a:t>JSBasics.html</a:t>
            </a:r>
          </a:p>
          <a:p>
            <a:pPr marL="285750" indent="-285750">
              <a:buFontTx/>
              <a:buChar char="-"/>
            </a:pPr>
            <a:r>
              <a:rPr lang="en-US" dirty="0"/>
              <a:t>mycode.js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EE0CB82C-DDA6-457D-A7E1-8593395F4608}"/>
              </a:ext>
            </a:extLst>
          </p:cNvPr>
          <p:cNvPicPr>
            <a:picLocks noChangeAspect="1"/>
          </p:cNvPicPr>
          <p:nvPr/>
        </p:nvPicPr>
        <p:blipFill>
          <a:blip r:embed="rId3"/>
          <a:stretch>
            <a:fillRect/>
          </a:stretch>
        </p:blipFill>
        <p:spPr>
          <a:xfrm>
            <a:off x="7800172" y="2879204"/>
            <a:ext cx="3733206" cy="2215310"/>
          </a:xfrm>
          <a:prstGeom prst="rect">
            <a:avLst/>
          </a:prstGeom>
        </p:spPr>
      </p:pic>
    </p:spTree>
    <p:extLst>
      <p:ext uri="{BB962C8B-B14F-4D97-AF65-F5344CB8AC3E}">
        <p14:creationId xmlns:p14="http://schemas.microsoft.com/office/powerpoint/2010/main" val="3752482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3</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4163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JavaScript?</a:t>
            </a:r>
          </a:p>
          <a:p>
            <a:pPr marL="285750" indent="-285750">
              <a:buClr>
                <a:schemeClr val="tx1"/>
              </a:buClr>
              <a:buFont typeface="Arial" panose="020B0604020202020204" pitchFamily="34" charset="0"/>
              <a:buChar char="•"/>
            </a:pPr>
            <a:r>
              <a:rPr lang="en-US" dirty="0"/>
              <a:t>Basic usage of JavaScript</a:t>
            </a:r>
          </a:p>
          <a:p>
            <a:pPr marL="285750" indent="-285750">
              <a:buClr>
                <a:schemeClr val="tx1"/>
              </a:buClr>
              <a:buFont typeface="Arial" panose="020B0604020202020204" pitchFamily="34" charset="0"/>
              <a:buChar char="•"/>
            </a:pPr>
            <a:r>
              <a:rPr lang="en-US" dirty="0"/>
              <a:t>Important Points about JavaScript</a:t>
            </a:r>
          </a:p>
          <a:p>
            <a:pPr marL="285750" indent="-285750">
              <a:buClr>
                <a:schemeClr val="tx1"/>
              </a:buClr>
              <a:buFont typeface="Arial" panose="020B0604020202020204" pitchFamily="34" charset="0"/>
              <a:buChar char="•"/>
            </a:pPr>
            <a:r>
              <a:rPr lang="en-US" dirty="0"/>
              <a:t>Variables and Data Types</a:t>
            </a:r>
          </a:p>
          <a:p>
            <a:pPr marL="285750" indent="-285750">
              <a:buClr>
                <a:schemeClr val="tx1"/>
              </a:buClr>
              <a:buFont typeface="Arial" panose="020B0604020202020204" pitchFamily="34" charset="0"/>
              <a:buChar char="•"/>
            </a:pPr>
            <a:r>
              <a:rPr lang="en-US" dirty="0"/>
              <a:t>Arrays and Objects in JS</a:t>
            </a:r>
          </a:p>
          <a:p>
            <a:pPr marL="285750" indent="-285750">
              <a:buClr>
                <a:schemeClr val="tx1"/>
              </a:buClr>
              <a:buFont typeface="Arial" panose="020B0604020202020204" pitchFamily="34" charset="0"/>
              <a:buChar char="•"/>
            </a:pPr>
            <a:r>
              <a:rPr lang="en-US" dirty="0"/>
              <a:t>How to Apply JS to HTML Page</a:t>
            </a:r>
          </a:p>
          <a:p>
            <a:pPr marL="285750" indent="-285750">
              <a:buClr>
                <a:schemeClr val="tx1"/>
              </a:buClr>
              <a:buFont typeface="Arial" panose="020B0604020202020204" pitchFamily="34" charset="0"/>
              <a:buChar char="•"/>
            </a:pPr>
            <a:r>
              <a:rPr lang="en-US" dirty="0"/>
              <a:t>Inline and Internal JS</a:t>
            </a:r>
          </a:p>
          <a:p>
            <a:pPr marL="285750" indent="-285750">
              <a:buClr>
                <a:schemeClr val="tx1"/>
              </a:buClr>
              <a:buFont typeface="Arial" panose="020B0604020202020204" pitchFamily="34" charset="0"/>
              <a:buChar char="•"/>
            </a:pPr>
            <a:r>
              <a:rPr lang="en-US" dirty="0"/>
              <a:t>Changing CSS at runtime</a:t>
            </a:r>
          </a:p>
          <a:p>
            <a:pPr marL="285750" indent="-285750">
              <a:buClr>
                <a:schemeClr val="tx1"/>
              </a:buClr>
              <a:buFont typeface="Arial" panose="020B0604020202020204" pitchFamily="34" charset="0"/>
              <a:buChar char="•"/>
            </a:pPr>
            <a:r>
              <a:rPr lang="en-US" dirty="0"/>
              <a:t>Adding Dynamic Content</a:t>
            </a:r>
          </a:p>
          <a:p>
            <a:pPr marL="285750" indent="-285750">
              <a:buClr>
                <a:schemeClr val="tx1"/>
              </a:buClr>
              <a:buFont typeface="Arial" panose="020B0604020202020204" pitchFamily="34" charset="0"/>
              <a:buChar char="•"/>
            </a:pPr>
            <a:r>
              <a:rPr lang="en-US" dirty="0"/>
              <a:t>Synchronous and Asynchronous Response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9CDA52AC-B003-43B7-89F6-C5232EF45BF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1449" r="23262"/>
          <a:stretch/>
        </p:blipFill>
        <p:spPr bwMode="auto">
          <a:xfrm>
            <a:off x="9958935" y="2409485"/>
            <a:ext cx="1225900" cy="1385782"/>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1891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rgbClr val="000000"/>
                </a:solidFill>
                <a:effectLst/>
              </a:rPr>
              <a:t>JavaScript is the </a:t>
            </a:r>
            <a:r>
              <a:rPr lang="en-US" b="1" i="0" dirty="0">
                <a:solidFill>
                  <a:srgbClr val="000000"/>
                </a:solidFill>
                <a:effectLst/>
              </a:rPr>
              <a:t>Programming Language</a:t>
            </a:r>
            <a:r>
              <a:rPr lang="en-US" b="0" i="0" dirty="0">
                <a:solidFill>
                  <a:srgbClr val="000000"/>
                </a:solidFill>
                <a:effectLst/>
              </a:rPr>
              <a:t> for the Web. Simply, JavaScript is browser’s programming language.</a:t>
            </a:r>
          </a:p>
          <a:p>
            <a:pPr marL="285750" indent="-285750" algn="just">
              <a:buFont typeface="Wingdings" panose="05000000000000000000" pitchFamily="2" charset="2"/>
              <a:buChar char="§"/>
            </a:pPr>
            <a:r>
              <a:rPr lang="en-US" dirty="0">
                <a:solidFill>
                  <a:srgbClr val="000000"/>
                </a:solidFill>
              </a:rPr>
              <a:t>Every browser directly understand JavaScript.</a:t>
            </a:r>
          </a:p>
          <a:p>
            <a:pPr marL="285750" indent="-285750" algn="just">
              <a:buFont typeface="Wingdings" panose="05000000000000000000" pitchFamily="2" charset="2"/>
              <a:buChar char="§"/>
            </a:pPr>
            <a:r>
              <a:rPr lang="en-US" dirty="0"/>
              <a:t>Java and Java Script are completely different in their design, purpose and usage.</a:t>
            </a:r>
          </a:p>
          <a:p>
            <a:pPr marL="285750" indent="-285750" algn="just">
              <a:buFont typeface="Wingdings" panose="05000000000000000000" pitchFamily="2" charset="2"/>
              <a:buChar char="§"/>
            </a:pPr>
            <a:r>
              <a:rPr lang="en-US" b="0" i="0" dirty="0">
                <a:solidFill>
                  <a:srgbClr val="000000"/>
                </a:solidFill>
                <a:effectLst/>
              </a:rPr>
              <a:t>JavaScript is the world's most popular programming language.</a:t>
            </a:r>
            <a:endParaRPr lang="en-US" dirty="0"/>
          </a:p>
          <a:p>
            <a:pPr marL="285750" indent="-285750" algn="just">
              <a:buFont typeface="Wingdings" panose="05000000000000000000" pitchFamily="2" charset="2"/>
              <a:buChar char="§"/>
            </a:pPr>
            <a:r>
              <a:rPr lang="en-US" b="0" i="0" dirty="0">
                <a:solidFill>
                  <a:srgbClr val="10162F"/>
                </a:solidFill>
                <a:effectLst/>
              </a:rPr>
              <a:t>JavaScript is among the most powerful and flexible programming languages of the web. It powers the dynamic behavior on most websites.</a:t>
            </a:r>
            <a:endParaRPr lang="en-US" dirty="0"/>
          </a:p>
          <a:p>
            <a:pPr marL="285750" indent="-285750" algn="just">
              <a:buFont typeface="Wingdings" panose="05000000000000000000" pitchFamily="2" charset="2"/>
              <a:buChar char="§"/>
            </a:pPr>
            <a:r>
              <a:rPr lang="en-US" dirty="0">
                <a:solidFill>
                  <a:srgbClr val="000000"/>
                </a:solidFill>
              </a:rPr>
              <a:t>There are two types of JavaScript:</a:t>
            </a:r>
          </a:p>
          <a:p>
            <a:pPr marL="800100" lvl="1" indent="-342900" algn="just">
              <a:buFont typeface="+mj-lt"/>
              <a:buAutoNum type="arabicPeriod"/>
            </a:pPr>
            <a:r>
              <a:rPr lang="en-US" dirty="0">
                <a:solidFill>
                  <a:srgbClr val="000000"/>
                </a:solidFill>
              </a:rPr>
              <a:t>Client-Side JS</a:t>
            </a:r>
          </a:p>
          <a:p>
            <a:pPr marL="800100" lvl="1" indent="-342900" algn="just">
              <a:buFont typeface="+mj-lt"/>
              <a:buAutoNum type="arabicPeriod"/>
            </a:pPr>
            <a:r>
              <a:rPr lang="en-US" dirty="0">
                <a:solidFill>
                  <a:srgbClr val="000000"/>
                </a:solidFill>
              </a:rPr>
              <a:t>Server-Side JS</a:t>
            </a:r>
          </a:p>
          <a:p>
            <a:pPr marL="342900" indent="-342900" algn="just">
              <a:buFont typeface="+mj-lt"/>
              <a:buAutoNum type="arabicPeriod"/>
            </a:pPr>
            <a:endParaRPr lang="en-US" dirty="0">
              <a:solidFill>
                <a:srgbClr val="000000"/>
              </a:solidFill>
            </a:endParaRPr>
          </a:p>
          <a:p>
            <a:pPr algn="just"/>
            <a:r>
              <a:rPr lang="en-US" b="1" dirty="0">
                <a:solidFill>
                  <a:schemeClr val="accent6"/>
                </a:solidFill>
              </a:rPr>
              <a:t>Client-Side JS:</a:t>
            </a:r>
          </a:p>
          <a:p>
            <a:pPr marL="285750" indent="-285750" algn="just">
              <a:buFont typeface="Wingdings" panose="05000000000000000000" pitchFamily="2" charset="2"/>
              <a:buChar char="§"/>
            </a:pPr>
            <a:r>
              <a:rPr lang="en-US" dirty="0">
                <a:solidFill>
                  <a:srgbClr val="000000"/>
                </a:solidFill>
              </a:rPr>
              <a:t>When the JS code runs on the client side (browser), then it is known as Client-side JS.</a:t>
            </a:r>
          </a:p>
          <a:p>
            <a:pPr marL="285750" indent="-285750" algn="just">
              <a:buFont typeface="Wingdings" panose="05000000000000000000" pitchFamily="2" charset="2"/>
              <a:buChar char="§"/>
            </a:pPr>
            <a:r>
              <a:rPr lang="en-US" dirty="0">
                <a:solidFill>
                  <a:srgbClr val="000000"/>
                </a:solidFill>
              </a:rPr>
              <a:t>It is simple, easy and used in web development.</a:t>
            </a:r>
          </a:p>
          <a:p>
            <a:pPr marL="285750" indent="-285750" algn="just">
              <a:buFont typeface="Wingdings" panose="05000000000000000000" pitchFamily="2" charset="2"/>
              <a:buChar char="§"/>
            </a:pPr>
            <a:r>
              <a:rPr lang="en-US" dirty="0">
                <a:solidFill>
                  <a:srgbClr val="000000"/>
                </a:solidFill>
              </a:rPr>
              <a:t>Since the code runs on client side, it is extremely fast and we can test/debug it directly in browser.</a:t>
            </a:r>
          </a:p>
          <a:p>
            <a:pPr marL="285750" indent="-285750" algn="just">
              <a:buFont typeface="Wingdings" panose="05000000000000000000" pitchFamily="2" charset="2"/>
              <a:buChar char="§"/>
            </a:pPr>
            <a:endParaRPr lang="en-US" dirty="0">
              <a:solidFill>
                <a:srgbClr val="000000"/>
              </a:solidFill>
            </a:endParaRPr>
          </a:p>
          <a:p>
            <a:pPr algn="just"/>
            <a:r>
              <a:rPr lang="en-US" b="1" dirty="0">
                <a:solidFill>
                  <a:schemeClr val="accent6"/>
                </a:solidFill>
              </a:rPr>
              <a:t>Server-side JS:</a:t>
            </a:r>
          </a:p>
          <a:p>
            <a:pPr marL="285750" indent="-285750" algn="just">
              <a:buFont typeface="Wingdings" panose="05000000000000000000" pitchFamily="2" charset="2"/>
              <a:buChar char="§"/>
            </a:pPr>
            <a:r>
              <a:rPr lang="en-US" dirty="0"/>
              <a:t>When the JS code runs on the server side, then it is known as Server Side JS.</a:t>
            </a:r>
          </a:p>
          <a:p>
            <a:pPr marL="285750" indent="-285750" algn="just">
              <a:buFont typeface="Wingdings" panose="05000000000000000000" pitchFamily="2" charset="2"/>
              <a:buChar char="§"/>
            </a:pPr>
            <a:r>
              <a:rPr lang="en-US" dirty="0"/>
              <a:t>This gives a benefit to developer to learn only one language with which they can code on both side.</a:t>
            </a:r>
          </a:p>
          <a:p>
            <a:pPr marL="285750" indent="-285750" algn="just">
              <a:buFont typeface="Wingdings" panose="05000000000000000000" pitchFamily="2" charset="2"/>
              <a:buChar char="§"/>
            </a:pPr>
            <a:r>
              <a:rPr lang="en-US" dirty="0"/>
              <a:t>Server side JS can be used to validate data, db look ups, send mails, trigger integration.</a:t>
            </a:r>
          </a:p>
          <a:p>
            <a:pPr marL="285750" indent="-285750" algn="just">
              <a:buFont typeface="Wingdings" panose="05000000000000000000" pitchFamily="2" charset="2"/>
              <a:buChar char="§"/>
            </a:pPr>
            <a:r>
              <a:rPr lang="en-US" dirty="0"/>
              <a:t>NodeJS is one of the example of Server Side JS. (It is a framework developed to work on server side).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57489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Usage of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373359"/>
          </a:xfrm>
          <a:prstGeom prst="rect">
            <a:avLst/>
          </a:prstGeom>
          <a:noFill/>
        </p:spPr>
        <p:txBody>
          <a:bodyPr wrap="square" rtlCol="0">
            <a:spAutoFit/>
          </a:bodyPr>
          <a:lstStyle/>
          <a:p>
            <a:pPr marL="342900" indent="-342900">
              <a:lnSpc>
                <a:spcPct val="150000"/>
              </a:lnSpc>
              <a:buFontTx/>
              <a:buChar char="-"/>
            </a:pPr>
            <a:r>
              <a:rPr lang="en-US" dirty="0"/>
              <a:t>JS can used to show output to user.</a:t>
            </a:r>
          </a:p>
          <a:p>
            <a:pPr marL="342900" indent="-342900">
              <a:lnSpc>
                <a:spcPct val="150000"/>
              </a:lnSpc>
              <a:buFontTx/>
              <a:buChar char="-"/>
            </a:pPr>
            <a:r>
              <a:rPr lang="en-US" dirty="0"/>
              <a:t>It is used to Validate user input.</a:t>
            </a:r>
          </a:p>
          <a:p>
            <a:pPr marL="342900" indent="-342900">
              <a:lnSpc>
                <a:spcPct val="150000"/>
              </a:lnSpc>
              <a:buFontTx/>
              <a:buChar char="-"/>
            </a:pPr>
            <a:r>
              <a:rPr lang="en-US" dirty="0"/>
              <a:t>We can change the CSS at runtime using the JavaScript. </a:t>
            </a:r>
          </a:p>
          <a:p>
            <a:pPr marL="342900" indent="-342900">
              <a:lnSpc>
                <a:spcPct val="150000"/>
              </a:lnSpc>
              <a:buFontTx/>
              <a:buChar char="-"/>
            </a:pPr>
            <a:r>
              <a:rPr lang="en-US" dirty="0"/>
              <a:t>Manipulate the DOM</a:t>
            </a:r>
          </a:p>
          <a:p>
            <a:pPr marL="342900" indent="-342900">
              <a:lnSpc>
                <a:spcPct val="150000"/>
              </a:lnSpc>
              <a:buFontTx/>
              <a:buChar char="-"/>
            </a:pPr>
            <a:r>
              <a:rPr lang="en-US" dirty="0"/>
              <a:t>Access the HTML Elements and their properties/values</a:t>
            </a:r>
          </a:p>
          <a:p>
            <a:pPr marL="342900" indent="-342900">
              <a:lnSpc>
                <a:spcPct val="150000"/>
              </a:lnSpc>
              <a:buFontTx/>
              <a:buChar char="-"/>
            </a:pPr>
            <a:r>
              <a:rPr lang="en-US" dirty="0"/>
              <a:t>Send call to server</a:t>
            </a:r>
          </a:p>
          <a:p>
            <a:pPr marL="342900" indent="-342900">
              <a:lnSpc>
                <a:spcPct val="150000"/>
              </a:lnSpc>
              <a:buFontTx/>
              <a:buChar char="-"/>
            </a:pPr>
            <a:r>
              <a:rPr lang="en-US" dirty="0"/>
              <a:t>Develop Application logic</a:t>
            </a:r>
          </a:p>
          <a:p>
            <a:pPr marL="342900" indent="-342900">
              <a:lnSpc>
                <a:spcPct val="150000"/>
              </a:lnSpc>
              <a:buFontTx/>
              <a:buChar char="-"/>
            </a:pPr>
            <a:r>
              <a:rPr lang="en-US" b="0" i="0" dirty="0">
                <a:solidFill>
                  <a:srgbClr val="000000"/>
                </a:solidFill>
                <a:effectLst/>
                <a:latin typeface="inter-regular"/>
              </a:rPr>
              <a:t>To display dialog boxes and pop-up windows.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10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 related to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54614" cy="5632311"/>
          </a:xfrm>
          <a:prstGeom prst="rect">
            <a:avLst/>
          </a:prstGeom>
          <a:noFill/>
        </p:spPr>
        <p:txBody>
          <a:bodyPr wrap="square" rtlCol="0">
            <a:spAutoFit/>
          </a:bodyPr>
          <a:lstStyle/>
          <a:p>
            <a:pPr marL="285750" indent="-285750" algn="just" defTabSz="914126">
              <a:buFontTx/>
              <a:buChar char="-"/>
            </a:pPr>
            <a:r>
              <a:rPr lang="en-US" dirty="0">
                <a:solidFill>
                  <a:prstClr val="black"/>
                </a:solidFill>
              </a:rPr>
              <a:t>JavaScript is case-sensitive. E.g value and Value are not same (80% developers does case-sensitive errors)</a:t>
            </a:r>
          </a:p>
          <a:p>
            <a:pPr marL="285750" indent="-285750" algn="just" defTabSz="914126">
              <a:buFontTx/>
              <a:buChar char="-"/>
            </a:pPr>
            <a:r>
              <a:rPr lang="en-US" dirty="0">
                <a:solidFill>
                  <a:prstClr val="black"/>
                </a:solidFill>
              </a:rPr>
              <a:t>Every statement in JS ends with semi-column (;).</a:t>
            </a:r>
          </a:p>
          <a:p>
            <a:pPr marL="285750" indent="-285750" algn="just" defTabSz="914126">
              <a:buFontTx/>
              <a:buChar char="-"/>
            </a:pPr>
            <a:r>
              <a:rPr lang="en-US" dirty="0"/>
              <a:t>The variable names and function names follow camel-case naming convention which means first letter of first word is small and next consecutive word’s first letter is caps</a:t>
            </a:r>
            <a:r>
              <a:rPr lang="en-US" dirty="0">
                <a:solidFill>
                  <a:prstClr val="black"/>
                </a:solidFill>
              </a:rPr>
              <a:t>.</a:t>
            </a:r>
          </a:p>
          <a:p>
            <a:pPr marL="742950" lvl="1" indent="-285750" algn="just" defTabSz="914126">
              <a:buFontTx/>
              <a:buChar char="-"/>
            </a:pPr>
            <a:r>
              <a:rPr lang="en-US" b="1" dirty="0">
                <a:solidFill>
                  <a:prstClr val="black"/>
                </a:solidFill>
              </a:rPr>
              <a:t>Ex:- </a:t>
            </a:r>
          </a:p>
          <a:p>
            <a:pPr marL="1200150" lvl="2" indent="-285750" algn="just" defTabSz="914126">
              <a:buFontTx/>
              <a:buChar char="-"/>
            </a:pPr>
            <a:r>
              <a:rPr lang="en-US" dirty="0">
                <a:solidFill>
                  <a:prstClr val="black"/>
                </a:solidFill>
              </a:rPr>
              <a:t>iloveindia </a:t>
            </a:r>
            <a:r>
              <a:rPr lang="en-US" dirty="0">
                <a:solidFill>
                  <a:prstClr val="black"/>
                </a:solidFill>
                <a:sym typeface="Wingdings" panose="05000000000000000000" pitchFamily="2" charset="2"/>
              </a:rPr>
              <a:t> iLoveIndia</a:t>
            </a:r>
          </a:p>
          <a:p>
            <a:pPr marL="1200150" lvl="2" indent="-285750" algn="just" defTabSz="914126">
              <a:buFontTx/>
              <a:buChar char="-"/>
            </a:pPr>
            <a:r>
              <a:rPr lang="en-US" dirty="0">
                <a:solidFill>
                  <a:prstClr val="black"/>
                </a:solidFill>
                <a:sym typeface="Wingdings" panose="05000000000000000000" pitchFamily="2" charset="2"/>
              </a:rPr>
              <a:t>wearelearningJS  weAreLearningJs</a:t>
            </a:r>
          </a:p>
          <a:p>
            <a:pPr marL="285750" indent="-285750" algn="just" defTabSz="914126">
              <a:buFontTx/>
              <a:buChar char="-"/>
            </a:pPr>
            <a:r>
              <a:rPr lang="en-US" dirty="0">
                <a:solidFill>
                  <a:prstClr val="black"/>
                </a:solidFill>
              </a:rPr>
              <a:t>We can declare variable in JS without specifying any data type, </a:t>
            </a:r>
            <a:r>
              <a:rPr lang="en-US" dirty="0"/>
              <a:t>based on the value assigned the data type is automatically picked</a:t>
            </a:r>
            <a:r>
              <a:rPr lang="en-US" dirty="0">
                <a:solidFill>
                  <a:prstClr val="black"/>
                </a:solidFill>
              </a:rPr>
              <a:t>, the keyword to declare variable is </a:t>
            </a:r>
            <a:r>
              <a:rPr lang="en-US" b="1" dirty="0">
                <a:solidFill>
                  <a:prstClr val="black"/>
                </a:solidFill>
              </a:rPr>
              <a:t>var.</a:t>
            </a:r>
          </a:p>
          <a:p>
            <a:pPr marL="285750" indent="-285750" algn="just" defTabSz="914126">
              <a:buFontTx/>
              <a:buChar char="-"/>
            </a:pPr>
            <a:r>
              <a:rPr lang="en-US" dirty="0">
                <a:sym typeface="Wingdings" panose="05000000000000000000" pitchFamily="2" charset="2"/>
              </a:rPr>
              <a:t>Java script unlike other programming language is a </a:t>
            </a:r>
            <a:r>
              <a:rPr lang="en-US" b="1" i="1" dirty="0">
                <a:sym typeface="Wingdings" panose="05000000000000000000" pitchFamily="2" charset="2"/>
              </a:rPr>
              <a:t>asynchronous non-blocking </a:t>
            </a:r>
            <a:r>
              <a:rPr lang="en-US" b="1" i="1" dirty="0" err="1">
                <a:sym typeface="Wingdings" panose="05000000000000000000" pitchFamily="2" charset="2"/>
              </a:rPr>
              <a:t>i</a:t>
            </a:r>
            <a:r>
              <a:rPr lang="en-US" b="1" i="1" dirty="0">
                <a:sym typeface="Wingdings" panose="05000000000000000000" pitchFamily="2" charset="2"/>
              </a:rPr>
              <a:t>/o.</a:t>
            </a:r>
          </a:p>
          <a:p>
            <a:pPr marL="285750" indent="-285750" algn="just">
              <a:buFontTx/>
              <a:buChar char="-"/>
            </a:pPr>
            <a:r>
              <a:rPr lang="en-US" dirty="0">
                <a:sym typeface="Wingdings" panose="05000000000000000000" pitchFamily="2" charset="2"/>
              </a:rPr>
              <a:t>JS offers 2 built-in objects</a:t>
            </a:r>
          </a:p>
          <a:p>
            <a:pPr marL="895243" lvl="1" indent="-285750" algn="just">
              <a:buFontTx/>
              <a:buChar char="-"/>
            </a:pPr>
            <a:r>
              <a:rPr lang="en-US" b="1" dirty="0">
                <a:sym typeface="Wingdings" panose="05000000000000000000" pitchFamily="2" charset="2"/>
              </a:rPr>
              <a:t>document – </a:t>
            </a:r>
            <a:r>
              <a:rPr lang="en-US" dirty="0">
                <a:sym typeface="Wingdings" panose="05000000000000000000" pitchFamily="2" charset="2"/>
              </a:rPr>
              <a:t>the object of DOM, using this object we can access HTML elements of our page.</a:t>
            </a:r>
            <a:endParaRPr lang="en-US" b="1" dirty="0">
              <a:sym typeface="Wingdings" panose="05000000000000000000" pitchFamily="2" charset="2"/>
            </a:endParaRPr>
          </a:p>
          <a:p>
            <a:pPr marL="895243" lvl="1" indent="-285750" algn="just">
              <a:buFontTx/>
              <a:buChar char="-"/>
            </a:pPr>
            <a:r>
              <a:rPr lang="en-US" b="1" dirty="0">
                <a:sym typeface="Wingdings" panose="05000000000000000000" pitchFamily="2" charset="2"/>
              </a:rPr>
              <a:t>window – </a:t>
            </a:r>
            <a:r>
              <a:rPr lang="en-US" dirty="0">
                <a:sym typeface="Wingdings" panose="05000000000000000000" pitchFamily="2" charset="2"/>
              </a:rPr>
              <a:t>it is the object of browser window </a:t>
            </a:r>
          </a:p>
          <a:p>
            <a:pPr marL="342900" indent="-342900" algn="just">
              <a:buFontTx/>
              <a:buChar char="-"/>
            </a:pPr>
            <a:r>
              <a:rPr lang="en-US" dirty="0"/>
              <a:t>Symbols will have special meaning </a:t>
            </a:r>
          </a:p>
          <a:p>
            <a:pPr marL="952393" lvl="1" indent="-342900" algn="just">
              <a:buFontTx/>
              <a:buChar char="-"/>
            </a:pPr>
            <a:r>
              <a:rPr lang="en-US" dirty="0"/>
              <a:t>( ) - parenthesis</a:t>
            </a:r>
          </a:p>
          <a:p>
            <a:pPr marL="952393" lvl="1" indent="-342900" algn="just">
              <a:buFontTx/>
              <a:buChar char="-"/>
            </a:pPr>
            <a:r>
              <a:rPr lang="en-US" dirty="0"/>
              <a:t>{ } - braces</a:t>
            </a:r>
          </a:p>
          <a:p>
            <a:pPr marL="952393" lvl="1" indent="-342900" algn="just">
              <a:buFontTx/>
              <a:buChar char="-"/>
            </a:pPr>
            <a:r>
              <a:rPr lang="en-US" dirty="0"/>
              <a:t>[ ] – bracket</a:t>
            </a:r>
          </a:p>
          <a:p>
            <a:pPr marL="342900" indent="-342900" algn="just">
              <a:buFontTx/>
              <a:buChar char="-"/>
            </a:pPr>
            <a:r>
              <a:rPr lang="en-US" dirty="0">
                <a:solidFill>
                  <a:prstClr val="black"/>
                </a:solidFill>
              </a:rPr>
              <a:t>In JS = is an assignment operator, == and === are comparison operator, == compare only value and === compare data type and value both.</a:t>
            </a:r>
          </a:p>
          <a:p>
            <a:pPr marL="342900" indent="-342900" algn="just">
              <a:buFontTx/>
              <a:buChar char="-"/>
            </a:pPr>
            <a:r>
              <a:rPr lang="en-US" dirty="0">
                <a:solidFill>
                  <a:prstClr val="black"/>
                </a:solidFill>
              </a:rPr>
              <a:t>We can run JS on Console. To open Console press F12 on the browser window.</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83351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Variables and Data Types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b="1" dirty="0"/>
              <a:t>Variables: </a:t>
            </a:r>
            <a:r>
              <a:rPr lang="en-US" b="0" i="0" dirty="0">
                <a:effectLst/>
              </a:rPr>
              <a:t>Variables are containers for storing data (storing data values).</a:t>
            </a:r>
          </a:p>
          <a:p>
            <a:pPr algn="just"/>
            <a:r>
              <a:rPr lang="en-US" b="1" dirty="0"/>
              <a:t>Data Types: </a:t>
            </a:r>
            <a:r>
              <a:rPr lang="en-US" b="0" i="0" dirty="0">
                <a:solidFill>
                  <a:srgbClr val="252525"/>
                </a:solidFill>
                <a:effectLst/>
              </a:rPr>
              <a:t>Data types in JavaScript describe the different types or kinds of data that you will be working with and storing in variables.</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C7E891DE-65F1-4357-B05A-EAD6C0BD5674}"/>
              </a:ext>
            </a:extLst>
          </p:cNvPr>
          <p:cNvGrpSpPr/>
          <p:nvPr/>
        </p:nvGrpSpPr>
        <p:grpSpPr>
          <a:xfrm>
            <a:off x="2045657" y="2097157"/>
            <a:ext cx="8100685" cy="4572202"/>
            <a:chOff x="1461051" y="874643"/>
            <a:chExt cx="9015086" cy="5739848"/>
          </a:xfrm>
        </p:grpSpPr>
        <p:sp>
          <p:nvSpPr>
            <p:cNvPr id="7" name="Rectangle 6">
              <a:extLst>
                <a:ext uri="{FF2B5EF4-FFF2-40B4-BE49-F238E27FC236}">
                  <a16:creationId xmlns:a16="http://schemas.microsoft.com/office/drawing/2014/main" id="{EFAC317B-1DD0-40BD-9A16-87A870AE8665}"/>
                </a:ext>
              </a:extLst>
            </p:cNvPr>
            <p:cNvSpPr/>
            <p:nvPr/>
          </p:nvSpPr>
          <p:spPr>
            <a:xfrm>
              <a:off x="4273826" y="874643"/>
              <a:ext cx="2812775" cy="506896"/>
            </a:xfrm>
            <a:prstGeom prst="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JavaScript Data Types</a:t>
              </a:r>
            </a:p>
          </p:txBody>
        </p:sp>
        <p:sp>
          <p:nvSpPr>
            <p:cNvPr id="9" name="Rectangle 8">
              <a:extLst>
                <a:ext uri="{FF2B5EF4-FFF2-40B4-BE49-F238E27FC236}">
                  <a16:creationId xmlns:a16="http://schemas.microsoft.com/office/drawing/2014/main" id="{6E9EEC47-98C4-41F0-981F-62B9ECCCA64F}"/>
                </a:ext>
              </a:extLst>
            </p:cNvPr>
            <p:cNvSpPr/>
            <p:nvPr/>
          </p:nvSpPr>
          <p:spPr>
            <a:xfrm>
              <a:off x="1461051"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Primitive</a:t>
              </a:r>
            </a:p>
          </p:txBody>
        </p:sp>
        <p:sp>
          <p:nvSpPr>
            <p:cNvPr id="10" name="Rectangle 9">
              <a:extLst>
                <a:ext uri="{FF2B5EF4-FFF2-40B4-BE49-F238E27FC236}">
                  <a16:creationId xmlns:a16="http://schemas.microsoft.com/office/drawing/2014/main" id="{F9D836F1-04AF-42FB-9192-8869526976CB}"/>
                </a:ext>
              </a:extLst>
            </p:cNvPr>
            <p:cNvSpPr/>
            <p:nvPr/>
          </p:nvSpPr>
          <p:spPr>
            <a:xfrm>
              <a:off x="6728640" y="1762539"/>
              <a:ext cx="2812775" cy="506896"/>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Non-Primitive/Reference</a:t>
              </a:r>
            </a:p>
          </p:txBody>
        </p:sp>
        <p:cxnSp>
          <p:nvCxnSpPr>
            <p:cNvPr id="11" name="Connector: Elbow 10">
              <a:extLst>
                <a:ext uri="{FF2B5EF4-FFF2-40B4-BE49-F238E27FC236}">
                  <a16:creationId xmlns:a16="http://schemas.microsoft.com/office/drawing/2014/main" id="{C427DD1E-6684-4F8F-AF6A-5416C5A401B6}"/>
                </a:ext>
              </a:extLst>
            </p:cNvPr>
            <p:cNvCxnSpPr>
              <a:stCxn id="7" idx="2"/>
              <a:endCxn id="9" idx="0"/>
            </p:cNvCxnSpPr>
            <p:nvPr/>
          </p:nvCxnSpPr>
          <p:spPr>
            <a:xfrm rot="5400000">
              <a:off x="4083327" y="165652"/>
              <a:ext cx="381000" cy="281277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2" name="Connector: Elbow 11">
              <a:extLst>
                <a:ext uri="{FF2B5EF4-FFF2-40B4-BE49-F238E27FC236}">
                  <a16:creationId xmlns:a16="http://schemas.microsoft.com/office/drawing/2014/main" id="{ABC4BDA7-4660-4702-B46D-E0BEEEEB59D4}"/>
                </a:ext>
              </a:extLst>
            </p:cNvPr>
            <p:cNvCxnSpPr>
              <a:stCxn id="7" idx="2"/>
              <a:endCxn id="10" idx="0"/>
            </p:cNvCxnSpPr>
            <p:nvPr/>
          </p:nvCxnSpPr>
          <p:spPr>
            <a:xfrm rot="16200000" flipH="1">
              <a:off x="6717121" y="344632"/>
              <a:ext cx="381000" cy="2454814"/>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4CCBFB81-6A22-44A7-9952-D66610826628}"/>
                </a:ext>
              </a:extLst>
            </p:cNvPr>
            <p:cNvSpPr/>
            <p:nvPr/>
          </p:nvSpPr>
          <p:spPr>
            <a:xfrm>
              <a:off x="3279023" y="2529510"/>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String</a:t>
              </a:r>
            </a:p>
          </p:txBody>
        </p:sp>
        <p:sp>
          <p:nvSpPr>
            <p:cNvPr id="14" name="Rectangle 13">
              <a:extLst>
                <a:ext uri="{FF2B5EF4-FFF2-40B4-BE49-F238E27FC236}">
                  <a16:creationId xmlns:a16="http://schemas.microsoft.com/office/drawing/2014/main" id="{A7670FC6-4EE4-4902-A45A-06C8AE64CC68}"/>
                </a:ext>
              </a:extLst>
            </p:cNvPr>
            <p:cNvSpPr/>
            <p:nvPr/>
          </p:nvSpPr>
          <p:spPr>
            <a:xfrm>
              <a:off x="3279020" y="3245127"/>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Number</a:t>
              </a:r>
            </a:p>
          </p:txBody>
        </p:sp>
        <p:sp>
          <p:nvSpPr>
            <p:cNvPr id="15" name="Rectangle 14">
              <a:extLst>
                <a:ext uri="{FF2B5EF4-FFF2-40B4-BE49-F238E27FC236}">
                  <a16:creationId xmlns:a16="http://schemas.microsoft.com/office/drawing/2014/main" id="{0D64AE0C-F123-437D-BDC3-7C38E4E13C49}"/>
                </a:ext>
              </a:extLst>
            </p:cNvPr>
            <p:cNvSpPr/>
            <p:nvPr/>
          </p:nvSpPr>
          <p:spPr>
            <a:xfrm>
              <a:off x="3279021" y="3960744"/>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Boolean</a:t>
              </a:r>
            </a:p>
          </p:txBody>
        </p:sp>
        <p:sp>
          <p:nvSpPr>
            <p:cNvPr id="16" name="Rectangle 15">
              <a:extLst>
                <a:ext uri="{FF2B5EF4-FFF2-40B4-BE49-F238E27FC236}">
                  <a16:creationId xmlns:a16="http://schemas.microsoft.com/office/drawing/2014/main" id="{1DEEE05B-8043-468D-92BB-56694BCEA218}"/>
                </a:ext>
              </a:extLst>
            </p:cNvPr>
            <p:cNvSpPr/>
            <p:nvPr/>
          </p:nvSpPr>
          <p:spPr>
            <a:xfrm>
              <a:off x="3279019" y="4676361"/>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Undefined</a:t>
              </a:r>
            </a:p>
          </p:txBody>
        </p:sp>
        <p:sp>
          <p:nvSpPr>
            <p:cNvPr id="17" name="Rectangle 16">
              <a:extLst>
                <a:ext uri="{FF2B5EF4-FFF2-40B4-BE49-F238E27FC236}">
                  <a16:creationId xmlns:a16="http://schemas.microsoft.com/office/drawing/2014/main" id="{49A45110-F533-4ADD-8FB8-58F55319AAFA}"/>
                </a:ext>
              </a:extLst>
            </p:cNvPr>
            <p:cNvSpPr/>
            <p:nvPr/>
          </p:nvSpPr>
          <p:spPr>
            <a:xfrm>
              <a:off x="3279019" y="5391978"/>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Null</a:t>
              </a:r>
            </a:p>
          </p:txBody>
        </p:sp>
        <p:sp>
          <p:nvSpPr>
            <p:cNvPr id="18" name="Rectangle 17">
              <a:extLst>
                <a:ext uri="{FF2B5EF4-FFF2-40B4-BE49-F238E27FC236}">
                  <a16:creationId xmlns:a16="http://schemas.microsoft.com/office/drawing/2014/main" id="{49473A91-2A96-45A9-A75D-A7C19C03D24B}"/>
                </a:ext>
              </a:extLst>
            </p:cNvPr>
            <p:cNvSpPr/>
            <p:nvPr/>
          </p:nvSpPr>
          <p:spPr>
            <a:xfrm>
              <a:off x="3279018" y="6107595"/>
              <a:ext cx="1869445" cy="50689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Symbol</a:t>
              </a:r>
            </a:p>
          </p:txBody>
        </p:sp>
        <p:cxnSp>
          <p:nvCxnSpPr>
            <p:cNvPr id="19" name="Connector: Elbow 18">
              <a:extLst>
                <a:ext uri="{FF2B5EF4-FFF2-40B4-BE49-F238E27FC236}">
                  <a16:creationId xmlns:a16="http://schemas.microsoft.com/office/drawing/2014/main" id="{D518DE56-7883-40DA-8D5C-2B60CF426319}"/>
                </a:ext>
              </a:extLst>
            </p:cNvPr>
            <p:cNvCxnSpPr>
              <a:stCxn id="9" idx="2"/>
              <a:endCxn id="18" idx="1"/>
            </p:cNvCxnSpPr>
            <p:nvPr/>
          </p:nvCxnSpPr>
          <p:spPr>
            <a:xfrm rot="16200000" flipH="1">
              <a:off x="1027424" y="4109449"/>
              <a:ext cx="4091608" cy="41157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Connector: Elbow 20">
              <a:extLst>
                <a:ext uri="{FF2B5EF4-FFF2-40B4-BE49-F238E27FC236}">
                  <a16:creationId xmlns:a16="http://schemas.microsoft.com/office/drawing/2014/main" id="{FFC1C22F-C551-4F4F-B1F8-E39274F80255}"/>
                </a:ext>
              </a:extLst>
            </p:cNvPr>
            <p:cNvCxnSpPr>
              <a:stCxn id="9" idx="2"/>
              <a:endCxn id="17" idx="1"/>
            </p:cNvCxnSpPr>
            <p:nvPr/>
          </p:nvCxnSpPr>
          <p:spPr>
            <a:xfrm rot="16200000" flipH="1">
              <a:off x="1385234" y="3751640"/>
              <a:ext cx="3375991"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or: Elbow 22">
              <a:extLst>
                <a:ext uri="{FF2B5EF4-FFF2-40B4-BE49-F238E27FC236}">
                  <a16:creationId xmlns:a16="http://schemas.microsoft.com/office/drawing/2014/main" id="{7080B91A-6368-41FF-8A8C-13B6C510E699}"/>
                </a:ext>
              </a:extLst>
            </p:cNvPr>
            <p:cNvCxnSpPr>
              <a:stCxn id="9" idx="2"/>
              <a:endCxn id="16" idx="1"/>
            </p:cNvCxnSpPr>
            <p:nvPr/>
          </p:nvCxnSpPr>
          <p:spPr>
            <a:xfrm rot="16200000" flipH="1">
              <a:off x="1743042" y="3393832"/>
              <a:ext cx="2660374" cy="41158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4" name="Connector: Elbow 23">
              <a:extLst>
                <a:ext uri="{FF2B5EF4-FFF2-40B4-BE49-F238E27FC236}">
                  <a16:creationId xmlns:a16="http://schemas.microsoft.com/office/drawing/2014/main" id="{9E81A089-1CAD-46A0-9F22-310E3C413B40}"/>
                </a:ext>
              </a:extLst>
            </p:cNvPr>
            <p:cNvCxnSpPr>
              <a:stCxn id="9" idx="2"/>
              <a:endCxn id="15" idx="1"/>
            </p:cNvCxnSpPr>
            <p:nvPr/>
          </p:nvCxnSpPr>
          <p:spPr>
            <a:xfrm rot="16200000" flipH="1">
              <a:off x="2100852" y="3036022"/>
              <a:ext cx="1944757" cy="411582"/>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or: Elbow 24">
              <a:extLst>
                <a:ext uri="{FF2B5EF4-FFF2-40B4-BE49-F238E27FC236}">
                  <a16:creationId xmlns:a16="http://schemas.microsoft.com/office/drawing/2014/main" id="{2BADDA2C-C372-4448-B959-DB97DE923755}"/>
                </a:ext>
              </a:extLst>
            </p:cNvPr>
            <p:cNvCxnSpPr>
              <a:stCxn id="9" idx="2"/>
              <a:endCxn id="14" idx="1"/>
            </p:cNvCxnSpPr>
            <p:nvPr/>
          </p:nvCxnSpPr>
          <p:spPr>
            <a:xfrm rot="16200000" flipH="1">
              <a:off x="2458659" y="2678214"/>
              <a:ext cx="1229140" cy="411581"/>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or: Elbow 25">
              <a:extLst>
                <a:ext uri="{FF2B5EF4-FFF2-40B4-BE49-F238E27FC236}">
                  <a16:creationId xmlns:a16="http://schemas.microsoft.com/office/drawing/2014/main" id="{08C18618-9CC3-48CE-B9F6-582E036D3E5D}"/>
                </a:ext>
              </a:extLst>
            </p:cNvPr>
            <p:cNvCxnSpPr>
              <a:stCxn id="9" idx="2"/>
              <a:endCxn id="13" idx="1"/>
            </p:cNvCxnSpPr>
            <p:nvPr/>
          </p:nvCxnSpPr>
          <p:spPr>
            <a:xfrm rot="16200000" flipH="1">
              <a:off x="2816470" y="2320404"/>
              <a:ext cx="513523" cy="411584"/>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C4B967ED-B4D6-4D74-81AA-69247792AEF6}"/>
                </a:ext>
              </a:extLst>
            </p:cNvPr>
            <p:cNvSpPr/>
            <p:nvPr/>
          </p:nvSpPr>
          <p:spPr>
            <a:xfrm>
              <a:off x="5793917"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Array</a:t>
              </a:r>
            </a:p>
          </p:txBody>
        </p:sp>
        <p:sp>
          <p:nvSpPr>
            <p:cNvPr id="28" name="Rectangle 27">
              <a:extLst>
                <a:ext uri="{FF2B5EF4-FFF2-40B4-BE49-F238E27FC236}">
                  <a16:creationId xmlns:a16="http://schemas.microsoft.com/office/drawing/2014/main" id="{B9F0B46B-A1AF-4FC3-9245-4917F09C31B9}"/>
                </a:ext>
              </a:extLst>
            </p:cNvPr>
            <p:cNvSpPr/>
            <p:nvPr/>
          </p:nvSpPr>
          <p:spPr>
            <a:xfrm>
              <a:off x="8606692" y="2678595"/>
              <a:ext cx="1869445" cy="5068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Object</a:t>
              </a:r>
            </a:p>
          </p:txBody>
        </p:sp>
        <p:cxnSp>
          <p:nvCxnSpPr>
            <p:cNvPr id="29" name="Connector: Elbow 28">
              <a:extLst>
                <a:ext uri="{FF2B5EF4-FFF2-40B4-BE49-F238E27FC236}">
                  <a16:creationId xmlns:a16="http://schemas.microsoft.com/office/drawing/2014/main" id="{518B9F86-1287-498F-B8A0-458D089FF192}"/>
                </a:ext>
              </a:extLst>
            </p:cNvPr>
            <p:cNvCxnSpPr>
              <a:stCxn id="10" idx="2"/>
              <a:endCxn id="27" idx="0"/>
            </p:cNvCxnSpPr>
            <p:nvPr/>
          </p:nvCxnSpPr>
          <p:spPr>
            <a:xfrm rot="5400000">
              <a:off x="7227254" y="1770821"/>
              <a:ext cx="409160" cy="1406388"/>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Connector: Elbow 29">
              <a:extLst>
                <a:ext uri="{FF2B5EF4-FFF2-40B4-BE49-F238E27FC236}">
                  <a16:creationId xmlns:a16="http://schemas.microsoft.com/office/drawing/2014/main" id="{53EC43F9-F7DD-4BD4-B938-598CF64887CA}"/>
                </a:ext>
              </a:extLst>
            </p:cNvPr>
            <p:cNvCxnSpPr>
              <a:stCxn id="10" idx="2"/>
              <a:endCxn id="28" idx="0"/>
            </p:cNvCxnSpPr>
            <p:nvPr/>
          </p:nvCxnSpPr>
          <p:spPr>
            <a:xfrm rot="16200000" flipH="1">
              <a:off x="8633641" y="1770821"/>
              <a:ext cx="409160" cy="140638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75077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Arrays and Objects in JS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64662" cy="5632311"/>
          </a:xfrm>
          <a:prstGeom prst="rect">
            <a:avLst/>
          </a:prstGeom>
          <a:noFill/>
        </p:spPr>
        <p:txBody>
          <a:bodyPr wrap="square" rtlCol="0">
            <a:spAutoFit/>
          </a:bodyPr>
          <a:lstStyle/>
          <a:p>
            <a:r>
              <a:rPr lang="en-US" b="1" dirty="0">
                <a:solidFill>
                  <a:schemeClr val="accent6"/>
                </a:solidFill>
              </a:rPr>
              <a:t>Array</a:t>
            </a:r>
          </a:p>
          <a:p>
            <a:pPr marL="285750" indent="-285750">
              <a:buFont typeface="Wingdings" panose="05000000000000000000" pitchFamily="2" charset="2"/>
              <a:buChar char="§"/>
            </a:pPr>
            <a:r>
              <a:rPr lang="en-US" b="0" i="0" dirty="0">
                <a:solidFill>
                  <a:srgbClr val="273239"/>
                </a:solidFill>
                <a:effectLst/>
              </a:rPr>
              <a:t>An </a:t>
            </a:r>
            <a:r>
              <a:rPr lang="en-US" b="1" i="0" dirty="0">
                <a:solidFill>
                  <a:srgbClr val="273239"/>
                </a:solidFill>
                <a:effectLst/>
              </a:rPr>
              <a:t>Array </a:t>
            </a:r>
            <a:r>
              <a:rPr lang="en-US" b="0" i="0" dirty="0">
                <a:solidFill>
                  <a:srgbClr val="273239"/>
                </a:solidFill>
                <a:effectLst/>
              </a:rPr>
              <a:t>is a collection of data and a data structure that is stored in a </a:t>
            </a:r>
            <a:r>
              <a:rPr lang="en-US" b="1" i="0" dirty="0">
                <a:solidFill>
                  <a:srgbClr val="273239"/>
                </a:solidFill>
                <a:effectLst/>
              </a:rPr>
              <a:t>sequence of memory</a:t>
            </a:r>
            <a:r>
              <a:rPr lang="en-US" b="0" i="0" dirty="0">
                <a:solidFill>
                  <a:srgbClr val="273239"/>
                </a:solidFill>
                <a:effectLst/>
              </a:rPr>
              <a:t> locations.</a:t>
            </a:r>
            <a:endParaRPr lang="en-US" b="1" i="0" dirty="0">
              <a:solidFill>
                <a:srgbClr val="273239"/>
              </a:solidFill>
              <a:effectLst/>
            </a:endParaRPr>
          </a:p>
          <a:p>
            <a:pPr marL="285750" indent="-285750">
              <a:buFont typeface="Wingdings" panose="05000000000000000000" pitchFamily="2" charset="2"/>
              <a:buChar char="§"/>
            </a:pPr>
            <a:r>
              <a:rPr lang="en-US" b="0" i="0" dirty="0">
                <a:solidFill>
                  <a:srgbClr val="273239"/>
                </a:solidFill>
                <a:effectLst/>
              </a:rPr>
              <a:t>One can access the elements of an array by calling the index number such as 0, 1, 2, 3, …, etc.</a:t>
            </a:r>
          </a:p>
          <a:p>
            <a:pPr marL="285750" indent="-285750">
              <a:buFont typeface="Wingdings" panose="05000000000000000000" pitchFamily="2" charset="2"/>
              <a:buChar char="§"/>
            </a:pPr>
            <a:r>
              <a:rPr lang="en-US" dirty="0">
                <a:solidFill>
                  <a:srgbClr val="273239"/>
                </a:solidFill>
              </a:rPr>
              <a:t>Index in an array always starts with ‘0’ (zero).</a:t>
            </a:r>
            <a:endParaRPr lang="en-US" b="1" dirty="0">
              <a:solidFill>
                <a:srgbClr val="273239"/>
              </a:solidFill>
            </a:endParaRPr>
          </a:p>
          <a:p>
            <a:pPr marL="285750" indent="-285750">
              <a:buFont typeface="Wingdings" panose="05000000000000000000" pitchFamily="2" charset="2"/>
              <a:buChar char="§"/>
            </a:pPr>
            <a:r>
              <a:rPr lang="en-US" b="0" i="0" dirty="0">
                <a:solidFill>
                  <a:srgbClr val="273239"/>
                </a:solidFill>
                <a:effectLst/>
              </a:rPr>
              <a:t>The array can store data types like </a:t>
            </a:r>
            <a:r>
              <a:rPr lang="en-US" b="1" i="0" dirty="0">
                <a:solidFill>
                  <a:srgbClr val="273239"/>
                </a:solidFill>
                <a:effectLst/>
              </a:rPr>
              <a:t>Integer, Float, String, and Boolean</a:t>
            </a:r>
            <a:r>
              <a:rPr lang="en-US" b="0" i="0" dirty="0">
                <a:solidFill>
                  <a:srgbClr val="273239"/>
                </a:solidFill>
                <a:effectLst/>
              </a:rPr>
              <a:t> all the </a:t>
            </a:r>
            <a:r>
              <a:rPr lang="en-US" b="1" i="0" dirty="0">
                <a:solidFill>
                  <a:srgbClr val="273239"/>
                </a:solidFill>
                <a:effectLst/>
              </a:rPr>
              <a:t>primitive data types</a:t>
            </a:r>
            <a:r>
              <a:rPr lang="en-US" b="0" i="0" dirty="0">
                <a:solidFill>
                  <a:srgbClr val="273239"/>
                </a:solidFill>
                <a:effectLst/>
              </a:rPr>
              <a:t> can be stored in an array.</a:t>
            </a:r>
          </a:p>
          <a:p>
            <a:pPr marL="285750" indent="-285750">
              <a:buFont typeface="Wingdings" panose="05000000000000000000" pitchFamily="2" charset="2"/>
              <a:buChar char="§"/>
            </a:pPr>
            <a:r>
              <a:rPr lang="en-US" dirty="0">
                <a:solidFill>
                  <a:srgbClr val="273239"/>
                </a:solidFill>
              </a:rPr>
              <a:t>Syntax to define an array</a:t>
            </a:r>
          </a:p>
          <a:p>
            <a:pPr lvl="1"/>
            <a:r>
              <a:rPr lang="en-US" dirty="0"/>
              <a:t>var arrName = [item0, item1,….];</a:t>
            </a:r>
          </a:p>
          <a:p>
            <a:pPr marL="0" lvl="1"/>
            <a:endParaRPr lang="en-US" dirty="0"/>
          </a:p>
          <a:p>
            <a:pPr marL="0" lvl="1"/>
            <a:r>
              <a:rPr lang="en-US" b="1" dirty="0">
                <a:solidFill>
                  <a:schemeClr val="accent6"/>
                </a:solidFill>
              </a:rPr>
              <a:t>Object</a:t>
            </a:r>
          </a:p>
          <a:p>
            <a:pPr marL="285750" lvl="1" indent="-285750">
              <a:buFont typeface="Wingdings" panose="05000000000000000000" pitchFamily="2" charset="2"/>
              <a:buChar char="§"/>
            </a:pPr>
            <a:r>
              <a:rPr lang="en-US" b="0" i="0" dirty="0">
                <a:solidFill>
                  <a:srgbClr val="181717"/>
                </a:solidFill>
                <a:effectLst/>
              </a:rPr>
              <a:t>An </a:t>
            </a:r>
            <a:r>
              <a:rPr lang="en-US" b="1" dirty="0">
                <a:solidFill>
                  <a:srgbClr val="181717"/>
                </a:solidFill>
              </a:rPr>
              <a:t>O</a:t>
            </a:r>
            <a:r>
              <a:rPr lang="en-US" b="1" i="0" dirty="0">
                <a:solidFill>
                  <a:srgbClr val="181717"/>
                </a:solidFill>
                <a:effectLst/>
              </a:rPr>
              <a:t>bject</a:t>
            </a:r>
            <a:r>
              <a:rPr lang="en-US" b="0" i="0" dirty="0">
                <a:solidFill>
                  <a:srgbClr val="181717"/>
                </a:solidFill>
                <a:effectLst/>
              </a:rPr>
              <a:t> is a non-primitive, structured data type in JavaScript.</a:t>
            </a:r>
            <a:endParaRPr lang="en-US" b="1" i="0" dirty="0">
              <a:solidFill>
                <a:srgbClr val="181717"/>
              </a:solidFill>
              <a:effectLst/>
            </a:endParaRPr>
          </a:p>
          <a:p>
            <a:pPr marL="285750" lvl="1" indent="-285750">
              <a:buFont typeface="Wingdings" panose="05000000000000000000" pitchFamily="2" charset="2"/>
              <a:buChar char="§"/>
            </a:pPr>
            <a:r>
              <a:rPr lang="en-US" b="0" i="0" dirty="0">
                <a:solidFill>
                  <a:srgbClr val="181717"/>
                </a:solidFill>
                <a:effectLst/>
              </a:rPr>
              <a:t>Objects are same as variables in JavaScript, the only difference is that an object holds multiple values in terms of properties and methods.</a:t>
            </a:r>
          </a:p>
          <a:p>
            <a:pPr marL="285750" lvl="1" indent="-285750">
              <a:buFont typeface="Wingdings" panose="05000000000000000000" pitchFamily="2" charset="2"/>
              <a:buChar char="§"/>
            </a:pPr>
            <a:r>
              <a:rPr lang="en-US" dirty="0">
                <a:solidFill>
                  <a:srgbClr val="181717"/>
                </a:solidFill>
              </a:rPr>
              <a:t>Syntax to define an Object</a:t>
            </a:r>
          </a:p>
          <a:p>
            <a:r>
              <a:rPr lang="en-US" dirty="0"/>
              <a:t>	var oObjName = { “prop”: value, </a:t>
            </a:r>
          </a:p>
          <a:p>
            <a:pPr lvl="2"/>
            <a:r>
              <a:rPr lang="en-US" dirty="0"/>
              <a:t>	               “prop”: value,</a:t>
            </a:r>
          </a:p>
          <a:p>
            <a:pPr lvl="2"/>
            <a:r>
              <a:rPr lang="en-US" dirty="0"/>
              <a:t>	               “prop”: value }</a:t>
            </a:r>
            <a:endParaRPr lang="en-US" b="1" dirty="0"/>
          </a:p>
          <a:p>
            <a:pPr marL="0" lvl="1"/>
            <a:r>
              <a:rPr lang="en-US" b="1" dirty="0"/>
              <a:t>Note:</a:t>
            </a:r>
          </a:p>
          <a:p>
            <a:pPr marL="285750" lvl="1" indent="-285750">
              <a:buFont typeface="Wingdings" panose="05000000000000000000" pitchFamily="2" charset="2"/>
              <a:buChar char="§"/>
            </a:pPr>
            <a:r>
              <a:rPr lang="en-US" b="1" dirty="0"/>
              <a:t>JSON </a:t>
            </a:r>
            <a:r>
              <a:rPr lang="en-US" dirty="0"/>
              <a:t>stands for</a:t>
            </a:r>
            <a:r>
              <a:rPr lang="en-US" b="1" dirty="0"/>
              <a:t> </a:t>
            </a:r>
            <a:r>
              <a:rPr lang="en-US" dirty="0"/>
              <a:t>Java Script Object Notation.</a:t>
            </a:r>
            <a:endParaRPr lang="en-US" b="1" dirty="0"/>
          </a:p>
          <a:p>
            <a:pPr marL="285750" lvl="1" indent="-285750">
              <a:buFont typeface="Wingdings" panose="05000000000000000000" pitchFamily="2" charset="2"/>
              <a:buChar char="§"/>
            </a:pPr>
            <a:r>
              <a:rPr lang="en-US" dirty="0"/>
              <a:t>We can validate JSON over jsonlint </a:t>
            </a:r>
            <a:r>
              <a:rPr lang="en-US" dirty="0">
                <a:hlinkClick r:id="rId3"/>
              </a:rPr>
              <a:t>https://jsonlint.com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AE31A176-1A9B-448A-8E97-5CE5341B2F71}"/>
              </a:ext>
            </a:extLst>
          </p:cNvPr>
          <p:cNvSpPr txBox="1"/>
          <p:nvPr/>
        </p:nvSpPr>
        <p:spPr>
          <a:xfrm>
            <a:off x="7036069" y="2435366"/>
            <a:ext cx="4057021" cy="9848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Ex:</a:t>
            </a: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 = [1, 2, 3, 4, 5];</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rgbClr val="006699"/>
                </a:solidFill>
                <a:effectLst/>
                <a:latin typeface="Consolas" panose="020B0609020204030204" pitchFamily="49" charset="0"/>
              </a:rPr>
              <a:t>var</a:t>
            </a:r>
            <a:r>
              <a:rPr kumimoji="0" lang="en-US" altLang="en-US" sz="2000" b="0" i="0" u="none" strike="noStrike" cap="none" normalizeH="0" baseline="0" dirty="0">
                <a:ln>
                  <a:noFill/>
                </a:ln>
                <a:solidFill>
                  <a:srgbClr val="273239"/>
                </a:solidFill>
                <a:effectLst/>
                <a:latin typeface="Consolas" panose="020B0609020204030204" pitchFamily="49" charset="0"/>
              </a:rPr>
              <a:t> </a:t>
            </a:r>
            <a:r>
              <a:rPr kumimoji="0" lang="en-US" altLang="en-US" sz="1800" b="0" i="0" u="none" strike="noStrike" cap="none" normalizeH="0" baseline="0" dirty="0">
                <a:ln>
                  <a:noFill/>
                </a:ln>
                <a:solidFill>
                  <a:srgbClr val="000000"/>
                </a:solidFill>
                <a:effectLst/>
                <a:latin typeface="Consolas" panose="020B0609020204030204" pitchFamily="49" charset="0"/>
              </a:rPr>
              <a:t>myArr2 = [‘a’, </a:t>
            </a:r>
            <a:r>
              <a:rPr lang="en-US" altLang="en-US" dirty="0">
                <a:solidFill>
                  <a:srgbClr val="000000"/>
                </a:solidFill>
                <a:latin typeface="Consolas" panose="020B0609020204030204" pitchFamily="49" charset="0"/>
              </a:rPr>
              <a:t>‘b’</a:t>
            </a:r>
            <a:r>
              <a:rPr kumimoji="0" lang="en-US" altLang="en-US" sz="1800" b="0" i="0" u="none" strike="noStrike" cap="none" normalizeH="0" baseline="0" dirty="0">
                <a:ln>
                  <a:noFill/>
                </a:ln>
                <a:solidFill>
                  <a:srgbClr val="000000"/>
                </a:solidFill>
                <a:effectLst/>
                <a:latin typeface="Consolas" panose="020B0609020204030204" pitchFamily="49" charset="0"/>
              </a:rPr>
              <a:t>, </a:t>
            </a:r>
            <a:r>
              <a:rPr lang="en-US" altLang="en-US" dirty="0">
                <a:solidFill>
                  <a:srgbClr val="000000"/>
                </a:solidFill>
                <a:latin typeface="Consolas" panose="020B0609020204030204" pitchFamily="49" charset="0"/>
              </a:rPr>
              <a:t>‘c’</a:t>
            </a:r>
            <a:r>
              <a:rPr kumimoji="0" lang="en-US" altLang="en-US" sz="1800" b="0" i="0" u="none" strike="noStrike" cap="none" normalizeH="0" baseline="0" dirty="0">
                <a:ln>
                  <a:noFill/>
                </a:ln>
                <a:solidFill>
                  <a:srgbClr val="000000"/>
                </a:solidFill>
                <a:effectLst/>
                <a:latin typeface="Consolas" panose="020B06090202040302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AE1AF13-8CA5-45FD-9256-9C3EB5286A8E}"/>
              </a:ext>
            </a:extLst>
          </p:cNvPr>
          <p:cNvSpPr txBox="1"/>
          <p:nvPr/>
        </p:nvSpPr>
        <p:spPr>
          <a:xfrm>
            <a:off x="6120649" y="4201474"/>
            <a:ext cx="4057021" cy="258532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1" dirty="0"/>
              <a:t>Example of an Object</a:t>
            </a:r>
          </a:p>
          <a:p>
            <a:r>
              <a:rPr lang="en-US" dirty="0"/>
              <a:t>{</a:t>
            </a:r>
          </a:p>
          <a:p>
            <a:r>
              <a:rPr lang="en-US" dirty="0"/>
              <a:t>     "empStructure": {</a:t>
            </a:r>
          </a:p>
          <a:p>
            <a:r>
              <a:rPr lang="en-US" dirty="0"/>
              <a:t>	"empNo": 100,</a:t>
            </a:r>
          </a:p>
          <a:p>
            <a:r>
              <a:rPr lang="en-US" dirty="0"/>
              <a:t>	"empName": "Latika Roongta",</a:t>
            </a:r>
          </a:p>
          <a:p>
            <a:r>
              <a:rPr lang="en-US" dirty="0"/>
              <a:t>	"salary": 9000,</a:t>
            </a:r>
          </a:p>
          <a:p>
            <a:r>
              <a:rPr lang="en-US" dirty="0"/>
              <a:t>	"currency": "EUR"</a:t>
            </a:r>
          </a:p>
          <a:p>
            <a:r>
              <a:rPr lang="en-US" dirty="0"/>
              <a:t>     }</a:t>
            </a:r>
          </a:p>
          <a:p>
            <a:r>
              <a:rPr lang="en-US" dirty="0"/>
              <a:t>}</a:t>
            </a:r>
          </a:p>
        </p:txBody>
      </p:sp>
      <p:sp>
        <p:nvSpPr>
          <p:cNvPr id="10" name="TextBox 9">
            <a:extLst>
              <a:ext uri="{FF2B5EF4-FFF2-40B4-BE49-F238E27FC236}">
                <a16:creationId xmlns:a16="http://schemas.microsoft.com/office/drawing/2014/main" id="{C0F4CDD2-1BFA-4425-A444-F56A1D137882}"/>
              </a:ext>
            </a:extLst>
          </p:cNvPr>
          <p:cNvSpPr txBox="1"/>
          <p:nvPr/>
        </p:nvSpPr>
        <p:spPr>
          <a:xfrm>
            <a:off x="10529205" y="4361828"/>
            <a:ext cx="1127770" cy="369332"/>
          </a:xfrm>
          <a:prstGeom prst="rect">
            <a:avLst/>
          </a:prstGeom>
          <a:noFill/>
        </p:spPr>
        <p:txBody>
          <a:bodyPr wrap="square" rtlCol="0">
            <a:spAutoFit/>
          </a:bodyPr>
          <a:lstStyle/>
          <a:p>
            <a:r>
              <a:rPr lang="en-US" dirty="0"/>
              <a:t>Entity set</a:t>
            </a:r>
          </a:p>
        </p:txBody>
      </p:sp>
      <p:sp>
        <p:nvSpPr>
          <p:cNvPr id="11" name="TextBox 10">
            <a:extLst>
              <a:ext uri="{FF2B5EF4-FFF2-40B4-BE49-F238E27FC236}">
                <a16:creationId xmlns:a16="http://schemas.microsoft.com/office/drawing/2014/main" id="{94E3F2E4-36F3-4D3B-8913-511CC21379A6}"/>
              </a:ext>
            </a:extLst>
          </p:cNvPr>
          <p:cNvSpPr txBox="1"/>
          <p:nvPr/>
        </p:nvSpPr>
        <p:spPr>
          <a:xfrm>
            <a:off x="10529205" y="5755744"/>
            <a:ext cx="1476269" cy="646331"/>
          </a:xfrm>
          <a:prstGeom prst="rect">
            <a:avLst/>
          </a:prstGeom>
          <a:noFill/>
        </p:spPr>
        <p:txBody>
          <a:bodyPr wrap="square" rtlCol="0">
            <a:spAutoFit/>
          </a:bodyPr>
          <a:lstStyle/>
          <a:p>
            <a:r>
              <a:rPr lang="en-US" dirty="0"/>
              <a:t>Elements or properties</a:t>
            </a:r>
          </a:p>
        </p:txBody>
      </p:sp>
      <p:cxnSp>
        <p:nvCxnSpPr>
          <p:cNvPr id="6" name="Straight Arrow Connector 5">
            <a:extLst>
              <a:ext uri="{FF2B5EF4-FFF2-40B4-BE49-F238E27FC236}">
                <a16:creationId xmlns:a16="http://schemas.microsoft.com/office/drawing/2014/main" id="{FDE9C457-8035-492F-910C-C25834FFBDD9}"/>
              </a:ext>
            </a:extLst>
          </p:cNvPr>
          <p:cNvCxnSpPr>
            <a:cxnSpLocks/>
            <a:endCxn id="10" idx="1"/>
          </p:cNvCxnSpPr>
          <p:nvPr/>
        </p:nvCxnSpPr>
        <p:spPr>
          <a:xfrm flipV="1">
            <a:off x="7636747" y="4546494"/>
            <a:ext cx="2892458" cy="28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CC096D-D449-4426-A948-49FAD22A4FC1}"/>
              </a:ext>
            </a:extLst>
          </p:cNvPr>
          <p:cNvCxnSpPr/>
          <p:nvPr/>
        </p:nvCxnSpPr>
        <p:spPr>
          <a:xfrm>
            <a:off x="7958295" y="5265336"/>
            <a:ext cx="2570910" cy="81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D205DB-8463-43D9-88FD-B2636CE8533C}"/>
              </a:ext>
            </a:extLst>
          </p:cNvPr>
          <p:cNvCxnSpPr/>
          <p:nvPr/>
        </p:nvCxnSpPr>
        <p:spPr>
          <a:xfrm>
            <a:off x="7767376" y="5838092"/>
            <a:ext cx="2761829" cy="2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3BDEF2-1030-46FA-84E9-E9842924D8EC}"/>
              </a:ext>
            </a:extLst>
          </p:cNvPr>
          <p:cNvCxnSpPr/>
          <p:nvPr/>
        </p:nvCxnSpPr>
        <p:spPr>
          <a:xfrm>
            <a:off x="8149159" y="6078909"/>
            <a:ext cx="2380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449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JS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Understand some basic coding of JavaScript in the browser Console.</a:t>
            </a:r>
          </a:p>
          <a:p>
            <a:endParaRPr lang="en-US" dirty="0"/>
          </a:p>
          <a:p>
            <a:r>
              <a:rPr lang="en-US" dirty="0"/>
              <a:t>Code link:</a:t>
            </a:r>
          </a:p>
          <a:p>
            <a:pPr marL="285750" indent="-285750">
              <a:buFontTx/>
              <a:buChar char="-"/>
            </a:pPr>
            <a:r>
              <a:rPr lang="en-US" dirty="0"/>
              <a:t>JSBasics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050" name="Picture 2">
            <a:extLst>
              <a:ext uri="{FF2B5EF4-FFF2-40B4-BE49-F238E27FC236}">
                <a16:creationId xmlns:a16="http://schemas.microsoft.com/office/drawing/2014/main" id="{E7BB3DEC-666D-42A2-ACF6-B7BD098F1F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10"/>
          <a:stretch/>
        </p:blipFill>
        <p:spPr bwMode="auto">
          <a:xfrm>
            <a:off x="7079769" y="1835459"/>
            <a:ext cx="4105066" cy="3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72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in JavaScript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565800" cy="3416063"/>
          </a:xfrm>
          <a:prstGeom prst="rect">
            <a:avLst/>
          </a:prstGeom>
          <a:noFill/>
        </p:spPr>
        <p:txBody>
          <a:bodyPr wrap="square" rtlCol="0">
            <a:spAutoFit/>
          </a:bodyPr>
          <a:lstStyle/>
          <a:p>
            <a:pPr algn="just" defTabSz="914126"/>
            <a:r>
              <a:rPr lang="en-US" sz="1799" b="1" dirty="0">
                <a:solidFill>
                  <a:prstClr val="black"/>
                </a:solidFill>
                <a:latin typeface="Calibri"/>
                <a:sym typeface="Wingdings" panose="05000000000000000000" pitchFamily="2" charset="2"/>
              </a:rPr>
              <a:t>Functions in JavaScript</a:t>
            </a:r>
          </a:p>
          <a:p>
            <a:pPr marL="285750" indent="-285750" algn="just">
              <a:buFont typeface="Arial" panose="020B0604020202020204" pitchFamily="34" charset="0"/>
              <a:buChar char="•"/>
            </a:pPr>
            <a:r>
              <a:rPr lang="en-US" b="0" i="0" dirty="0">
                <a:solidFill>
                  <a:srgbClr val="000000"/>
                </a:solidFill>
                <a:effectLst/>
              </a:rPr>
              <a:t>A JavaScript function is a block of code designed to perform a particular task.</a:t>
            </a:r>
          </a:p>
          <a:p>
            <a:pPr marL="285750" indent="-285750" algn="just">
              <a:buFont typeface="Arial" panose="020B0604020202020204" pitchFamily="34" charset="0"/>
              <a:buChar char="•"/>
            </a:pPr>
            <a:r>
              <a:rPr lang="en-US" b="0" i="0" dirty="0">
                <a:solidFill>
                  <a:srgbClr val="000000"/>
                </a:solidFill>
                <a:effectLst/>
              </a:rPr>
              <a:t>A JavaScript function is executed when "something" invokes it (calls it).</a:t>
            </a:r>
            <a:endParaRPr lang="en-US" b="1" i="0" dirty="0">
              <a:solidFill>
                <a:prstClr val="black"/>
              </a:solidFill>
              <a:effectLst/>
              <a:sym typeface="Wingdings" panose="05000000000000000000" pitchFamily="2" charset="2"/>
            </a:endParaRPr>
          </a:p>
          <a:p>
            <a:pPr marL="285750" indent="-285750" algn="just">
              <a:buFont typeface="Arial" panose="020B0604020202020204" pitchFamily="34" charset="0"/>
              <a:buChar char="•"/>
            </a:pPr>
            <a:r>
              <a:rPr kumimoji="0" lang="en-US" altLang="en-US" sz="1800" b="0" i="0" u="none" strike="noStrike" cap="none" normalizeH="0" baseline="0" dirty="0">
                <a:ln>
                  <a:noFill/>
                </a:ln>
                <a:solidFill>
                  <a:srgbClr val="000000"/>
                </a:solidFill>
                <a:effectLst/>
              </a:rPr>
              <a:t>A JavaScript function is defined with the </a:t>
            </a:r>
            <a:r>
              <a:rPr kumimoji="0" lang="en-US" altLang="en-US" sz="1800" b="0" i="0" u="none" strike="noStrike" cap="none" normalizeH="0" baseline="0" dirty="0">
                <a:ln>
                  <a:noFill/>
                </a:ln>
                <a:solidFill>
                  <a:srgbClr val="DC143C"/>
                </a:solidFill>
                <a:effectLst/>
              </a:rPr>
              <a:t>function</a:t>
            </a:r>
            <a:r>
              <a:rPr kumimoji="0" lang="en-US" altLang="en-US" sz="1800" b="0" i="0" u="none" strike="noStrike" cap="none" normalizeH="0" baseline="0" dirty="0">
                <a:ln>
                  <a:noFill/>
                </a:ln>
                <a:solidFill>
                  <a:srgbClr val="000000"/>
                </a:solidFill>
                <a:effectLst/>
              </a:rPr>
              <a:t> keyword, followed by a </a:t>
            </a:r>
            <a:r>
              <a:rPr kumimoji="0" lang="en-US" altLang="en-US" sz="1800" b="1" i="0" u="none" strike="noStrike" cap="none" normalizeH="0" baseline="0" dirty="0">
                <a:ln>
                  <a:noFill/>
                </a:ln>
                <a:solidFill>
                  <a:srgbClr val="000000"/>
                </a:solidFill>
                <a:effectLst/>
              </a:rPr>
              <a:t>name</a:t>
            </a:r>
            <a:r>
              <a:rPr kumimoji="0" lang="en-US" altLang="en-US" sz="1800" b="0" i="0" u="none" strike="noStrike" cap="none" normalizeH="0" baseline="0" dirty="0">
                <a:ln>
                  <a:noFill/>
                </a:ln>
                <a:solidFill>
                  <a:srgbClr val="000000"/>
                </a:solidFill>
                <a:effectLst/>
              </a:rPr>
              <a:t>, followed by parentheses </a:t>
            </a:r>
            <a:r>
              <a:rPr kumimoji="0" lang="en-US" altLang="en-US" sz="1800" b="1" i="0" u="none" strike="noStrike" cap="none" normalizeH="0" baseline="0" dirty="0">
                <a:ln>
                  <a:noFill/>
                </a:ln>
                <a:solidFill>
                  <a:srgbClr val="000000"/>
                </a:solidFill>
                <a:effectLst/>
              </a:rPr>
              <a:t>()</a:t>
            </a:r>
            <a:r>
              <a:rPr kumimoji="0" lang="en-US" altLang="en-US" sz="1800" b="0" i="0" u="none" strike="noStrike" cap="none" normalizeH="0" baseline="0" dirty="0">
                <a:ln>
                  <a:noFill/>
                </a:ln>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The code to be executed, by the function, is placed inside curly brackets: </a:t>
            </a:r>
            <a:r>
              <a:rPr lang="en-US" b="1" i="0" dirty="0">
                <a:solidFill>
                  <a:srgbClr val="000000"/>
                </a:solidFill>
                <a:effectLst/>
              </a:rPr>
              <a:t>{}</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parameters</a:t>
            </a:r>
            <a:r>
              <a:rPr lang="en-US" b="0" i="0" dirty="0">
                <a:solidFill>
                  <a:srgbClr val="000000"/>
                </a:solidFill>
                <a:effectLst/>
              </a:rPr>
              <a:t> are listed inside the parentheses () in the function definition.</a:t>
            </a:r>
          </a:p>
          <a:p>
            <a:pPr marL="285750" indent="-285750" algn="just">
              <a:buFont typeface="Arial" panose="020B0604020202020204" pitchFamily="34" charset="0"/>
              <a:buChar char="•"/>
            </a:pPr>
            <a:r>
              <a:rPr lang="en-US" b="0" i="0" dirty="0">
                <a:solidFill>
                  <a:srgbClr val="000000"/>
                </a:solidFill>
                <a:effectLst/>
              </a:rPr>
              <a:t>Function </a:t>
            </a:r>
            <a:r>
              <a:rPr lang="en-US" b="1" i="0" dirty="0">
                <a:solidFill>
                  <a:srgbClr val="000000"/>
                </a:solidFill>
                <a:effectLst/>
              </a:rPr>
              <a:t>arguments</a:t>
            </a:r>
            <a:r>
              <a:rPr lang="en-US" b="0" i="0" dirty="0">
                <a:solidFill>
                  <a:srgbClr val="000000"/>
                </a:solidFill>
                <a:effectLst/>
              </a:rPr>
              <a:t> are the </a:t>
            </a:r>
            <a:r>
              <a:rPr lang="en-US" b="1" i="0" dirty="0">
                <a:solidFill>
                  <a:srgbClr val="000000"/>
                </a:solidFill>
                <a:effectLst/>
              </a:rPr>
              <a:t>values</a:t>
            </a:r>
            <a:r>
              <a:rPr lang="en-US" b="0" i="0" dirty="0">
                <a:solidFill>
                  <a:srgbClr val="000000"/>
                </a:solidFill>
                <a:effectLst/>
              </a:rPr>
              <a:t> received by the function when it is invoked.</a:t>
            </a:r>
          </a:p>
          <a:p>
            <a:pPr marL="285750" indent="-285750" algn="just">
              <a:buFont typeface="Arial" panose="020B0604020202020204" pitchFamily="34" charset="0"/>
              <a:buChar char="•"/>
            </a:pPr>
            <a:r>
              <a:rPr lang="en-US" b="0" i="0" dirty="0">
                <a:solidFill>
                  <a:srgbClr val="000000"/>
                </a:solidFill>
                <a:effectLst/>
              </a:rPr>
              <a:t>Inside the function, the arguments (the parameters) behave as local variables.</a:t>
            </a:r>
          </a:p>
          <a:p>
            <a:pPr marL="285750" indent="-285750" algn="just">
              <a:buFont typeface="Arial" panose="020B0604020202020204" pitchFamily="34" charset="0"/>
              <a:buChar char="•"/>
            </a:pPr>
            <a:endParaRPr lang="en-US" b="0" i="0" dirty="0">
              <a:solidFill>
                <a:srgbClr val="000000"/>
              </a:solidFill>
              <a:effectLst/>
            </a:endParaRPr>
          </a:p>
          <a:p>
            <a:pPr algn="just"/>
            <a:r>
              <a:rPr lang="en-US" b="1" dirty="0">
                <a:solidFill>
                  <a:srgbClr val="000000"/>
                </a:solidFill>
              </a:rPr>
              <a:t>Types of functions</a:t>
            </a:r>
          </a:p>
          <a:p>
            <a:pPr marL="285750" marR="0" lvl="0" indent="-285750" algn="l" defTabSz="914126" rtl="0" eaLnBrk="1" fontAlgn="auto" latinLnBrk="0" hangingPunct="1">
              <a:lnSpc>
                <a:spcPct val="100000"/>
              </a:lnSpc>
              <a:spcBef>
                <a:spcPts val="0"/>
              </a:spcBef>
              <a:spcAft>
                <a:spcPts val="0"/>
              </a:spcAft>
              <a:buClrTx/>
              <a:buSzTx/>
              <a:buFontTx/>
              <a:buChar char="-"/>
              <a:tabLst/>
              <a:defRPr/>
            </a:pPr>
            <a:r>
              <a:rPr kumimoji="0" lang="en-US" sz="1799"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Functions are of 2 types </a:t>
            </a:r>
          </a:p>
          <a:p>
            <a:pPr algn="just"/>
            <a:r>
              <a:rPr lang="en-US" b="0" i="0" dirty="0">
                <a:solidFill>
                  <a:srgbClr val="000000"/>
                </a:solidFill>
                <a:effectLst/>
              </a:rPr>
              <a:t>	1. Anonymou</a:t>
            </a:r>
            <a:r>
              <a:rPr lang="en-US" dirty="0">
                <a:solidFill>
                  <a:srgbClr val="000000"/>
                </a:solidFill>
              </a:rPr>
              <a:t>s function			2. Named Function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12828A96-EDDC-49DA-AA33-318FAEEA4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822" y="2128875"/>
            <a:ext cx="3679696" cy="15339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435879-C62B-42B8-970D-4240B0F869BA}"/>
              </a:ext>
            </a:extLst>
          </p:cNvPr>
          <p:cNvSpPr txBox="1"/>
          <p:nvPr/>
        </p:nvSpPr>
        <p:spPr>
          <a:xfrm>
            <a:off x="1227326" y="4124507"/>
            <a:ext cx="2331537" cy="923330"/>
          </a:xfrm>
          <a:prstGeom prst="rect">
            <a:avLst/>
          </a:prstGeom>
          <a:noFill/>
        </p:spPr>
        <p:txBody>
          <a:bodyPr wrap="square">
            <a:spAutoFit/>
          </a:bodyPr>
          <a:lstStyle/>
          <a:p>
            <a:pPr algn="just"/>
            <a:r>
              <a:rPr lang="en-US" b="0" i="0" dirty="0">
                <a:solidFill>
                  <a:srgbClr val="000000"/>
                </a:solidFill>
                <a:effectLst/>
              </a:rPr>
              <a:t>function(params)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
        <p:nvSpPr>
          <p:cNvPr id="11" name="TextBox 10">
            <a:extLst>
              <a:ext uri="{FF2B5EF4-FFF2-40B4-BE49-F238E27FC236}">
                <a16:creationId xmlns:a16="http://schemas.microsoft.com/office/drawing/2014/main" id="{322AF604-1297-43A3-A788-35525E963CDA}"/>
              </a:ext>
            </a:extLst>
          </p:cNvPr>
          <p:cNvSpPr txBox="1"/>
          <p:nvPr/>
        </p:nvSpPr>
        <p:spPr>
          <a:xfrm>
            <a:off x="5759245" y="4124507"/>
            <a:ext cx="4801562" cy="923330"/>
          </a:xfrm>
          <a:prstGeom prst="rect">
            <a:avLst/>
          </a:prstGeom>
          <a:noFill/>
        </p:spPr>
        <p:txBody>
          <a:bodyPr wrap="square">
            <a:spAutoFit/>
          </a:bodyPr>
          <a:lstStyle/>
          <a:p>
            <a:pPr algn="just"/>
            <a:r>
              <a:rPr lang="en-US" b="0" i="0" dirty="0">
                <a:solidFill>
                  <a:srgbClr val="000000"/>
                </a:solidFill>
                <a:effectLst/>
              </a:rPr>
              <a:t>function functionName(params) {</a:t>
            </a:r>
          </a:p>
          <a:p>
            <a:pPr algn="just"/>
            <a:r>
              <a:rPr lang="en-US" dirty="0">
                <a:solidFill>
                  <a:srgbClr val="000000"/>
                </a:solidFill>
              </a:rPr>
              <a:t>	//code</a:t>
            </a:r>
          </a:p>
          <a:p>
            <a:pPr algn="just"/>
            <a:r>
              <a:rPr lang="en-US" dirty="0">
                <a:solidFill>
                  <a:srgbClr val="000000"/>
                </a:solidFill>
              </a:rPr>
              <a:t>}</a:t>
            </a:r>
            <a:endParaRPr lang="en-US" b="0" i="0" dirty="0">
              <a:solidFill>
                <a:srgbClr val="000000"/>
              </a:solidFill>
              <a:effectLst/>
            </a:endParaRPr>
          </a:p>
        </p:txBody>
      </p:sp>
    </p:spTree>
    <p:extLst>
      <p:ext uri="{BB962C8B-B14F-4D97-AF65-F5344CB8AC3E}">
        <p14:creationId xmlns:p14="http://schemas.microsoft.com/office/powerpoint/2010/main" val="235254047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16227</TotalTime>
  <Words>1839</Words>
  <Application>Microsoft Office PowerPoint</Application>
  <PresentationFormat>Widescreen</PresentationFormat>
  <Paragraphs>255</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Consolas</vt:lpstr>
      <vt:lpstr>Cooper Black</vt:lpstr>
      <vt:lpstr>inter-regular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722</cp:revision>
  <dcterms:created xsi:type="dcterms:W3CDTF">2016-07-10T03:33:26Z</dcterms:created>
  <dcterms:modified xsi:type="dcterms:W3CDTF">2022-02-22T12:07:44Z</dcterms:modified>
</cp:coreProperties>
</file>